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3332A-E68D-4FAF-9FD4-92943A2556FD}" type="datetimeFigureOut">
              <a:rPr lang="ru-RU" smtClean="0"/>
              <a:pPr/>
              <a:t>03.02.2019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3AF04-EB69-4795-A94A-0EB9228798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A32C85-0843-4CBA-845A-7888F6F3FC8A}" type="slidenum">
              <a:rPr lang="ru-RU"/>
              <a:pPr/>
              <a:t>13</a:t>
            </a:fld>
            <a:endParaRPr lang="ru-R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Например во время голода в Ирландии в середине 19 века объем спроса на картофель увеличился. Гиффен связан это с тем, что в бюджете бедных семей расходы на картофель занимали значительную долю. Повышение цен на данный товар приводило к тому, что реальные доходы этих слоев населения падали, и они были вынуждены сокращать покупки прочих товаров, увеличивая потребление картофеля, чтобы выжить и не умереть с голода)</a:t>
            </a:r>
            <a:endParaRPr lang="ru-RU" b="1"/>
          </a:p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0DEEF98-565A-48D0-B7B2-89F338381EB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student/ekonomicheskaya-teoriya/paradoks-giffena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student/ekonomicheskaya-teoriya/nefunkcionalnyy-spros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A%D1%80%D0%B8%D0%B2%D0%B0%D1%8F_%D1%81%D0%BF%D1%80%D0%BE%D1%81%D0%B0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b="1" dirty="0"/>
              <a:t>Тема </a:t>
            </a:r>
            <a:r>
              <a:rPr lang="ru-RU" sz="6000" b="1" dirty="0" smtClean="0"/>
              <a:t>2</a:t>
            </a:r>
            <a:endParaRPr lang="ru-RU" sz="60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4292600"/>
            <a:ext cx="6407150" cy="1905000"/>
          </a:xfrm>
        </p:spPr>
        <p:txBody>
          <a:bodyPr/>
          <a:lstStyle/>
          <a:p>
            <a:r>
              <a:rPr lang="ru-RU" sz="5400" b="1"/>
              <a:t>Теория спроса и предложения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План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642350" cy="5184775"/>
          </a:xfrm>
        </p:spPr>
        <p:txBody>
          <a:bodyPr/>
          <a:lstStyle/>
          <a:p>
            <a:r>
              <a:rPr lang="ru-RU" sz="2600"/>
              <a:t>Закон спроса и кривая спроса. Факторы, влияющие на спрос. Эластичность спроса по цене и доходу. Перекрестная эластичность. Детерминанты индивидуального спроса. Рыночный спрос. </a:t>
            </a:r>
          </a:p>
          <a:p>
            <a:r>
              <a:rPr lang="ru-RU" sz="2600"/>
              <a:t>Закон предложения, кривая предложения, эластичность предложения. Факторы, влияющие на предложение. Детерминанты индивидуального предложения . Графики и кривые предложения. </a:t>
            </a:r>
          </a:p>
          <a:p>
            <a:r>
              <a:rPr lang="ru-RU" sz="2600"/>
              <a:t>Взаимодействие спроса и предложения. Рыночное равновесие в условиях совершенной и несовершенной конкуренции. </a:t>
            </a:r>
          </a:p>
          <a:p>
            <a:pPr>
              <a:buFont typeface="Wingdings" pitchFamily="2" charset="2"/>
              <a:buNone/>
            </a:pPr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496300" cy="113982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4000" b="1"/>
              <a:t>Спрос</a:t>
            </a:r>
            <a:r>
              <a:rPr lang="ru-RU" sz="3600" b="1"/>
              <a:t> </a:t>
            </a:r>
            <a:r>
              <a:rPr lang="ru-RU" sz="3600"/>
              <a:t>— один из фундаментальных критериев рыночной экономики. </a:t>
            </a:r>
            <a:br>
              <a:rPr lang="ru-RU" sz="3600"/>
            </a:br>
            <a:r>
              <a:rPr lang="ru-RU" sz="3600"/>
              <a:t>Спрос  характеризует потребности людей.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675687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600"/>
              <a:t>Не всякая потребность может быть и действительно бывает учтена рынком. Для этого она должна стать </a:t>
            </a:r>
            <a:r>
              <a:rPr lang="ru-RU" sz="2600" i="1">
                <a:solidFill>
                  <a:srgbClr val="CC3300"/>
                </a:solidFill>
              </a:rPr>
              <a:t>платежеспособной потребностью</a:t>
            </a:r>
            <a:r>
              <a:rPr lang="ru-RU" sz="2600" i="1"/>
              <a:t>. </a:t>
            </a:r>
          </a:p>
          <a:p>
            <a:pPr>
              <a:lnSpc>
                <a:spcPct val="90000"/>
              </a:lnSpc>
            </a:pPr>
            <a:r>
              <a:rPr lang="ru-RU" sz="2600"/>
              <a:t>Другими словами, спрос данного потребителя качественно характеризуется не столько тем, что он хотел бы приобрести, сколько тем, что он на самом деле </a:t>
            </a:r>
            <a:r>
              <a:rPr lang="ru-RU" sz="2600" i="1"/>
              <a:t>способен купить </a:t>
            </a:r>
            <a:r>
              <a:rPr lang="ru-RU" sz="2600"/>
              <a:t>в данной ситуации. </a:t>
            </a:r>
          </a:p>
          <a:p>
            <a:pPr>
              <a:lnSpc>
                <a:spcPct val="90000"/>
              </a:lnSpc>
            </a:pPr>
            <a:r>
              <a:rPr lang="ru-RU" sz="2600"/>
              <a:t>Часто говорят, что спрос определяется - максимальными возможностями покупателя или его </a:t>
            </a:r>
            <a:r>
              <a:rPr lang="ru-RU" sz="2600" i="1">
                <a:solidFill>
                  <a:srgbClr val="CC3300"/>
                </a:solidFill>
              </a:rPr>
              <a:t>максимальной готовностью заплатить</a:t>
            </a:r>
            <a:r>
              <a:rPr lang="ru-RU" sz="2600" i="1"/>
              <a:t> </a:t>
            </a:r>
            <a:r>
              <a:rPr lang="ru-RU" sz="2600"/>
              <a:t>за данный товар.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/>
              <a:t>Спрос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- </a:t>
            </a:r>
            <a:r>
              <a:rPr lang="ru-RU" sz="3600"/>
              <a:t>это количество товаров и услуг, имеющееся на данном рынке, которое покупатель готов приобретать по определенной цене независимо от того, действует он рационально или под влиянием среды.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6" name="Rectangle 5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000" b="1"/>
              <a:t>Функция спроса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00213"/>
            <a:ext cx="8604250" cy="49688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Функция </a:t>
            </a:r>
            <a:r>
              <a:rPr lang="en-US" b="1">
                <a:solidFill>
                  <a:srgbClr val="CC3300"/>
                </a:solidFill>
              </a:rPr>
              <a:t>Q</a:t>
            </a:r>
            <a:r>
              <a:rPr lang="en-US" b="1" baseline="-25000">
                <a:solidFill>
                  <a:srgbClr val="CC3300"/>
                </a:solidFill>
              </a:rPr>
              <a:t>D</a:t>
            </a:r>
            <a:r>
              <a:rPr lang="en-US" b="1">
                <a:solidFill>
                  <a:srgbClr val="CC3300"/>
                </a:solidFill>
              </a:rPr>
              <a:t>= b – aP</a:t>
            </a:r>
            <a:r>
              <a:rPr lang="ru-RU">
                <a:solidFill>
                  <a:srgbClr val="CC3300"/>
                </a:solidFill>
              </a:rPr>
              <a:t>,</a:t>
            </a:r>
            <a:r>
              <a:rPr lang="ru-RU" sz="2600" b="1">
                <a:solidFill>
                  <a:srgbClr val="CC3300"/>
                </a:solidFill>
              </a:rPr>
              <a:t> </a:t>
            </a:r>
            <a:r>
              <a:rPr lang="ru-RU" sz="2200">
                <a:solidFill>
                  <a:srgbClr val="CC3300"/>
                </a:solidFill>
              </a:rPr>
              <a:t>где </a:t>
            </a:r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r>
              <a:rPr lang="ru-RU" sz="2200">
                <a:solidFill>
                  <a:srgbClr val="CC3300"/>
                </a:solidFill>
              </a:rPr>
              <a:t>     </a:t>
            </a:r>
            <a:r>
              <a:rPr lang="en-US" sz="2200">
                <a:solidFill>
                  <a:srgbClr val="CC3300"/>
                </a:solidFill>
              </a:rPr>
              <a:t>d –</a:t>
            </a:r>
            <a:r>
              <a:rPr lang="ru-RU" sz="2200">
                <a:solidFill>
                  <a:srgbClr val="CC3300"/>
                </a:solidFill>
              </a:rPr>
              <a:t> точка пересечения с осью абсцисс (</a:t>
            </a:r>
            <a:r>
              <a:rPr lang="en-US" sz="2200">
                <a:solidFill>
                  <a:srgbClr val="CC3300"/>
                </a:solidFill>
              </a:rPr>
              <a:t>OX), </a:t>
            </a:r>
            <a:endParaRPr lang="ru-RU" sz="2200">
              <a:solidFill>
                <a:srgbClr val="CC3300"/>
              </a:solidFill>
            </a:endParaRPr>
          </a:p>
          <a:p>
            <a:pPr>
              <a:lnSpc>
                <a:spcPct val="60000"/>
              </a:lnSpc>
              <a:buFont typeface="Wingdings" pitchFamily="2" charset="2"/>
              <a:buNone/>
            </a:pPr>
            <a:r>
              <a:rPr lang="ru-RU" sz="2200">
                <a:solidFill>
                  <a:srgbClr val="CC3300"/>
                </a:solidFill>
              </a:rPr>
              <a:t>     </a:t>
            </a:r>
            <a:r>
              <a:rPr lang="en-US" sz="2200">
                <a:solidFill>
                  <a:srgbClr val="CC3300"/>
                </a:solidFill>
              </a:rPr>
              <a:t>a</a:t>
            </a:r>
            <a:r>
              <a:rPr lang="ru-RU" sz="2200">
                <a:solidFill>
                  <a:srgbClr val="CC3300"/>
                </a:solidFill>
              </a:rPr>
              <a:t> – тангенс угла наклона кривой,                                                            </a:t>
            </a:r>
            <a:r>
              <a:rPr lang="en-US" sz="2200">
                <a:solidFill>
                  <a:srgbClr val="CC3300"/>
                </a:solidFill>
              </a:rPr>
              <a:t>Q</a:t>
            </a:r>
            <a:r>
              <a:rPr lang="en-US" sz="2200" baseline="-25000">
                <a:solidFill>
                  <a:srgbClr val="CC3300"/>
                </a:solidFill>
              </a:rPr>
              <a:t>D</a:t>
            </a:r>
            <a:r>
              <a:rPr lang="ru-RU" sz="2200">
                <a:solidFill>
                  <a:srgbClr val="CC3300"/>
                </a:solidFill>
              </a:rPr>
              <a:t> - величина спроса (demand), Р - цена (price</a:t>
            </a:r>
            <a:r>
              <a:rPr lang="ru-RU" sz="2000">
                <a:solidFill>
                  <a:srgbClr val="CC3300"/>
                </a:solidFill>
              </a:rPr>
              <a:t>),</a:t>
            </a:r>
            <a:r>
              <a:rPr lang="en-US"/>
              <a:t> </a:t>
            </a:r>
            <a:endParaRPr lang="ru-RU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 носит название функции спроса - функции, определяющей спрос в зависимости от влияющих на него рыночных факторов.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Спрос можно представить также в виде таблицы или графика</a:t>
            </a:r>
          </a:p>
        </p:txBody>
      </p:sp>
      <p:graphicFrame>
        <p:nvGraphicFramePr>
          <p:cNvPr id="23614" name="Group 62"/>
          <p:cNvGraphicFramePr>
            <a:graphicFrameLocks noGrp="1"/>
          </p:cNvGraphicFramePr>
          <p:nvPr>
            <p:ph sz="half" idx="2"/>
          </p:nvPr>
        </p:nvGraphicFramePr>
        <p:xfrm>
          <a:off x="5292725" y="4941888"/>
          <a:ext cx="3430588" cy="1104900"/>
        </p:xfrm>
        <a:graphic>
          <a:graphicData uri="http://schemas.openxmlformats.org/drawingml/2006/table">
            <a:tbl>
              <a:tblPr/>
              <a:tblGrid>
                <a:gridCol w="660400"/>
                <a:gridCol w="925513"/>
                <a:gridCol w="795337"/>
                <a:gridCol w="1049338"/>
              </a:tblGrid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Q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867775" cy="1139825"/>
          </a:xfrm>
        </p:spPr>
        <p:txBody>
          <a:bodyPr>
            <a:normAutofit fontScale="90000"/>
          </a:bodyPr>
          <a:lstStyle/>
          <a:p>
            <a:r>
              <a:rPr lang="ru-RU" sz="3800"/>
              <a:t>Главные </a:t>
            </a:r>
            <a:r>
              <a:rPr lang="ru-RU" sz="3800" b="1"/>
              <a:t>факторы </a:t>
            </a:r>
            <a:r>
              <a:rPr lang="ru-RU" sz="3800"/>
              <a:t>(детерминанты спроса), действующие на выбор покупателя:</a:t>
            </a:r>
            <a:br>
              <a:rPr lang="ru-RU" sz="3800"/>
            </a:br>
            <a:endParaRPr lang="ru-RU" sz="380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396413" cy="41052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200"/>
              <a:t>цена данного товара </a:t>
            </a:r>
            <a:r>
              <a:rPr lang="ru-RU" sz="2200" i="1"/>
              <a:t>(Р);</a:t>
            </a:r>
          </a:p>
          <a:p>
            <a:pPr>
              <a:lnSpc>
                <a:spcPct val="90000"/>
              </a:lnSpc>
            </a:pPr>
            <a:r>
              <a:rPr lang="ru-RU" sz="2200"/>
              <a:t>цены товаров, </a:t>
            </a:r>
            <a:r>
              <a:rPr lang="ru-RU" sz="2200" b="1"/>
              <a:t>заменяющих данный товар в потреблении, </a:t>
            </a:r>
            <a:r>
              <a:rPr lang="ru-RU" sz="2200"/>
              <a:t>или </a:t>
            </a:r>
            <a:r>
              <a:rPr lang="ru-RU" sz="2200" b="1"/>
              <a:t>товаров-субститутов</a:t>
            </a:r>
            <a:endParaRPr lang="ru-RU" sz="2200"/>
          </a:p>
          <a:p>
            <a:pPr>
              <a:lnSpc>
                <a:spcPct val="90000"/>
              </a:lnSpc>
            </a:pPr>
            <a:r>
              <a:rPr lang="ru-RU" sz="2200"/>
              <a:t>цены товаров, </a:t>
            </a:r>
            <a:r>
              <a:rPr lang="ru-RU" sz="2200" b="1"/>
              <a:t>дополняющих данное благо в потреблении, </a:t>
            </a:r>
            <a:r>
              <a:rPr lang="ru-RU" sz="2200"/>
              <a:t>или </a:t>
            </a:r>
            <a:r>
              <a:rPr lang="ru-RU" sz="2200" b="1"/>
              <a:t>комплементарных </a:t>
            </a:r>
            <a:r>
              <a:rPr lang="ru-RU" sz="2200"/>
              <a:t>благ</a:t>
            </a:r>
          </a:p>
          <a:p>
            <a:pPr>
              <a:lnSpc>
                <a:spcPct val="90000"/>
              </a:lnSpc>
            </a:pPr>
            <a:r>
              <a:rPr lang="ru-RU" sz="2200"/>
              <a:t>доход потребителя, выделяемый им для покупки данного товара (У);</a:t>
            </a:r>
          </a:p>
          <a:p>
            <a:pPr>
              <a:lnSpc>
                <a:spcPct val="90000"/>
              </a:lnSpc>
            </a:pPr>
            <a:r>
              <a:rPr lang="ru-RU" sz="2200"/>
              <a:t>вкусы и предпочтения потребителя </a:t>
            </a:r>
            <a:r>
              <a:rPr lang="ru-RU" sz="2200" i="1"/>
              <a:t>(Z);</a:t>
            </a:r>
          </a:p>
          <a:p>
            <a:pPr>
              <a:lnSpc>
                <a:spcPct val="90000"/>
              </a:lnSpc>
            </a:pPr>
            <a:r>
              <a:rPr lang="ru-RU" sz="2200"/>
              <a:t>объективные, естественные (внешние) условия потребления </a:t>
            </a:r>
            <a:r>
              <a:rPr lang="ru-RU" sz="2200" i="1"/>
              <a:t>(N);</a:t>
            </a:r>
          </a:p>
          <a:p>
            <a:pPr>
              <a:lnSpc>
                <a:spcPct val="90000"/>
              </a:lnSpc>
            </a:pPr>
            <a:r>
              <a:rPr lang="ru-RU" sz="2200"/>
              <a:t>ожидания потребителей </a:t>
            </a:r>
            <a:r>
              <a:rPr lang="ru-RU" sz="2200" i="1"/>
              <a:t>(Е).</a:t>
            </a:r>
            <a:endParaRPr lang="ru-RU" sz="2200" b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200" b="1">
                <a:solidFill>
                  <a:schemeClr val="tx2"/>
                </a:solidFill>
              </a:rPr>
              <a:t>Функцией спроса </a:t>
            </a:r>
            <a:r>
              <a:rPr lang="ru-RU" sz="2200">
                <a:solidFill>
                  <a:schemeClr val="tx2"/>
                </a:solidFill>
              </a:rPr>
              <a:t>называется зависимость величины спроса от соответствующих указанным факторам величин:</a:t>
            </a:r>
            <a:r>
              <a:rPr lang="ru-RU" sz="2200"/>
              <a:t> </a:t>
            </a:r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1835150" y="5589588"/>
            <a:ext cx="59055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ru-RU" sz="5000"/>
              <a:t>Кривая спроса</a:t>
            </a:r>
          </a:p>
        </p:txBody>
      </p:sp>
      <p:pic>
        <p:nvPicPr>
          <p:cNvPr id="19460" name="Picture 4" descr="ris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20000" contrast="20000"/>
            <a:grayscl/>
          </a:blip>
          <a:srcRect/>
          <a:stretch>
            <a:fillRect/>
          </a:stretch>
        </p:blipFill>
        <p:spPr>
          <a:xfrm>
            <a:off x="1042988" y="1268413"/>
            <a:ext cx="6481762" cy="4752975"/>
          </a:xfrm>
          <a:solidFill>
            <a:schemeClr val="accent2"/>
          </a:solidFill>
          <a:ln/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836613"/>
            <a:ext cx="74168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172450" cy="17002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700">
                <a:latin typeface="Arial" charset="0"/>
              </a:rPr>
              <a:t>Между рыночной ценой и количеством реализованного товара существует обратная связь.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060575"/>
            <a:ext cx="8893175" cy="45466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CC3300"/>
              </a:buClr>
            </a:pPr>
            <a:r>
              <a:rPr lang="ru-RU"/>
              <a:t>Высокая цена товара ограничивает спрос на него, уменьшение же цены, как правило, обусловливает возрастание спроса на него. Изображенная </a:t>
            </a:r>
            <a:r>
              <a:rPr lang="ru-RU" b="1">
                <a:solidFill>
                  <a:schemeClr val="accent2"/>
                </a:solidFill>
              </a:rPr>
              <a:t>кривая спроса</a:t>
            </a:r>
            <a:r>
              <a:rPr lang="ru-RU"/>
              <a:t> характеризует состояние цен и объема продукции </a:t>
            </a:r>
            <a:r>
              <a:rPr lang="ru-RU">
                <a:solidFill>
                  <a:srgbClr val="CC3300"/>
                </a:solidFill>
              </a:rPr>
              <a:t>А </a:t>
            </a:r>
            <a:r>
              <a:rPr lang="ru-RU"/>
              <a:t>на определенный момент времени. </a:t>
            </a:r>
          </a:p>
          <a:p>
            <a:pPr>
              <a:lnSpc>
                <a:spcPct val="80000"/>
              </a:lnSpc>
              <a:buClr>
                <a:srgbClr val="CC3300"/>
              </a:buClr>
            </a:pPr>
            <a:r>
              <a:rPr lang="ru-RU"/>
              <a:t>Данная кривая иллюстрирует </a:t>
            </a:r>
            <a:r>
              <a:rPr lang="ru-RU" b="1">
                <a:solidFill>
                  <a:schemeClr val="accent2"/>
                </a:solidFill>
              </a:rPr>
              <a:t>закон изменения спроса</a:t>
            </a:r>
            <a:r>
              <a:rPr lang="ru-RU"/>
              <a:t>. Она имеет отрицательный наклон, что свидетельствует о желании потребителей купить большее количество благ при меньшей цене.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7385050" cy="1008063"/>
          </a:xfrm>
        </p:spPr>
        <p:txBody>
          <a:bodyPr/>
          <a:lstStyle/>
          <a:p>
            <a:r>
              <a:rPr lang="ru-RU" sz="4000" b="1"/>
              <a:t>Спрос - величина переменная.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640763" cy="496887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/>
              <a:t>При этом следует различать изменение величины спроса, или объема спроса, и изменение характера спроса. </a:t>
            </a:r>
          </a:p>
          <a:p>
            <a:pPr>
              <a:lnSpc>
                <a:spcPct val="90000"/>
              </a:lnSpc>
            </a:pPr>
            <a:r>
              <a:rPr lang="ru-RU"/>
              <a:t>Величина спроса меняется тогда, когда переменна только цена данного товара. Т.е. это количество товара, которое покупатели готовы купить при данной цене, в данном месте, в определённый период времени. </a:t>
            </a:r>
          </a:p>
          <a:p>
            <a:pPr>
              <a:lnSpc>
                <a:spcPct val="90000"/>
              </a:lnSpc>
            </a:pPr>
            <a:r>
              <a:rPr lang="ru-RU"/>
              <a:t>Графически изменения объема спроса выражаются в "движении" по кривой спроса вниз или вверх (предыдущий рисунок).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14400" y="762000"/>
            <a:ext cx="7978775" cy="259080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latin typeface="Arial Black" pitchFamily="34" charset="0"/>
              </a:rPr>
              <a:t>Эффект дохода</a:t>
            </a:r>
            <a:r>
              <a:rPr lang="ru-RU" sz="2400" dirty="0">
                <a:latin typeface="Arial Black" pitchFamily="34" charset="0"/>
              </a:rPr>
              <a:t> - это</a:t>
            </a:r>
            <a:br>
              <a:rPr lang="ru-RU" sz="2400" dirty="0">
                <a:latin typeface="Arial Black" pitchFamily="34" charset="0"/>
              </a:rPr>
            </a:br>
            <a:r>
              <a:rPr kumimoji="1" lang="ru-RU" sz="2400" dirty="0">
                <a:solidFill>
                  <a:schemeClr val="tx1"/>
                </a:solidFill>
                <a:latin typeface="Arial Black" pitchFamily="34" charset="0"/>
              </a:rPr>
              <a:t>увеличение потребления нормального блага в результате падения его цены, за счет увеличения реального дохода, вызванного снижением цены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632700" cy="2514600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Arial Black" pitchFamily="34" charset="0"/>
              </a:rPr>
              <a:t>Эффект замещения – это </a:t>
            </a:r>
            <a:r>
              <a:rPr kumimoji="1" lang="ru-RU" sz="2400" dirty="0">
                <a:solidFill>
                  <a:schemeClr val="tx1"/>
                </a:solidFill>
                <a:latin typeface="Arial Black" pitchFamily="34" charset="0"/>
              </a:rPr>
              <a:t>реакция потребителя на повышение цены нормального блага, приводящая к сокращению покупки подорожавшего блага и к увеличению покупки благ, которые могут заменить подорожавшие.</a:t>
            </a:r>
            <a:r>
              <a:rPr lang="ru-RU" sz="2400" dirty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r>
              <a:rPr lang="ru-RU" b="1"/>
              <a:t>Изменение спроса.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893175" cy="51847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dirty="0"/>
              <a:t>Характер спроса меняется тогда, когда изменяются факторы, имевшие ранее постоянные величины. </a:t>
            </a:r>
          </a:p>
          <a:p>
            <a:pPr>
              <a:buFont typeface="Wingdings" pitchFamily="2" charset="2"/>
              <a:buNone/>
            </a:pPr>
            <a:r>
              <a:rPr lang="ru-RU" sz="2800" dirty="0"/>
              <a:t>Изменение спроса выражается в "движении" кривой спроса, в ее смещении вправо или влево. </a:t>
            </a:r>
          </a:p>
          <a:p>
            <a:pPr>
              <a:buFont typeface="Wingdings" pitchFamily="2" charset="2"/>
              <a:buNone/>
            </a:pPr>
            <a:r>
              <a:rPr lang="ru-RU" sz="2800" dirty="0"/>
              <a:t>На спрос оказывают влияние  </a:t>
            </a:r>
            <a:r>
              <a:rPr lang="ru-RU" sz="2800" b="1" dirty="0">
                <a:solidFill>
                  <a:srgbClr val="CC3300"/>
                </a:solidFill>
              </a:rPr>
              <a:t>неценовые </a:t>
            </a:r>
            <a:r>
              <a:rPr lang="ru-RU" sz="2800" dirty="0"/>
              <a:t>факторы: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sz="2800" dirty="0">
                <a:solidFill>
                  <a:srgbClr val="FF0000"/>
                </a:solidFill>
              </a:rPr>
              <a:t>величина и динамика изменения дохода потребителя;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sz="2800" dirty="0">
                <a:solidFill>
                  <a:srgbClr val="FF0000"/>
                </a:solidFill>
              </a:rPr>
              <a:t>изменение вкусов и предпочтений;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sz="2800" dirty="0">
                <a:solidFill>
                  <a:srgbClr val="FF0000"/>
                </a:solidFill>
              </a:rPr>
              <a:t>размер рынка;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sz="2800" dirty="0">
                <a:solidFill>
                  <a:srgbClr val="FF0000"/>
                </a:solidFill>
              </a:rPr>
              <a:t>ценовые и дефицитные ожидания;</a:t>
            </a:r>
          </a:p>
          <a:p>
            <a:pPr>
              <a:lnSpc>
                <a:spcPct val="70000"/>
              </a:lnSpc>
              <a:buClr>
                <a:srgbClr val="CC3300"/>
              </a:buClr>
            </a:pPr>
            <a:r>
              <a:rPr lang="ru-RU" sz="2800" dirty="0">
                <a:solidFill>
                  <a:srgbClr val="FF0000"/>
                </a:solidFill>
              </a:rPr>
              <a:t>наличие товаров-субститутов и товаров-комплиментов.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301750"/>
          </a:xfrm>
        </p:spPr>
        <p:txBody>
          <a:bodyPr/>
          <a:lstStyle/>
          <a:p>
            <a:r>
              <a:rPr lang="ru-RU"/>
              <a:t>Изменение спроса</a:t>
            </a:r>
          </a:p>
        </p:txBody>
      </p:sp>
      <p:pic>
        <p:nvPicPr>
          <p:cNvPr id="22532" name="Picture 4" descr="ris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20000" contrast="20000"/>
            <a:grayscl/>
          </a:blip>
          <a:srcRect/>
          <a:stretch>
            <a:fillRect/>
          </a:stretch>
        </p:blipFill>
        <p:spPr>
          <a:xfrm>
            <a:off x="1042988" y="1125538"/>
            <a:ext cx="5616575" cy="4895850"/>
          </a:xfrm>
          <a:noFill/>
          <a:ln/>
        </p:spPr>
      </p:pic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908050"/>
            <a:ext cx="69850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800" b="1"/>
              <a:t>Закон спроса не действует в следующих случаях: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686800" cy="47180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100" b="1" u="sng" dirty="0">
                <a:solidFill>
                  <a:schemeClr val="hlink"/>
                </a:solidFill>
                <a:hlinkClick r:id="rId3" tooltip="Парадокс Гиффена"/>
              </a:rPr>
              <a:t>Парадокс </a:t>
            </a:r>
            <a:r>
              <a:rPr lang="ru-RU" sz="2100" b="1" u="sng" dirty="0" err="1">
                <a:solidFill>
                  <a:schemeClr val="hlink"/>
                </a:solidFill>
                <a:hlinkClick r:id="rId3" tooltip="Парадокс Гиффена"/>
              </a:rPr>
              <a:t>Гиффена</a:t>
            </a:r>
            <a:r>
              <a:rPr lang="ru-RU" sz="2100" b="1" dirty="0"/>
              <a:t> </a:t>
            </a:r>
            <a:r>
              <a:rPr lang="ru-RU" sz="2100" dirty="0"/>
              <a:t>(Рост цен на основную группу товаров первой необходимости приводит к </a:t>
            </a:r>
            <a:r>
              <a:rPr lang="ru-RU" sz="2100" dirty="0" smtClean="0"/>
              <a:t>отказу </a:t>
            </a:r>
            <a:r>
              <a:rPr lang="ru-RU" sz="2100" dirty="0"/>
              <a:t>от более дорогих и качественных товаров, и к увеличению объема спроса на данный основной продукт (может наблюдаться в период голода). </a:t>
            </a:r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hlink"/>
                </a:solidFill>
              </a:rPr>
              <a:t>Когда цена является показателем качества</a:t>
            </a:r>
            <a:r>
              <a:rPr lang="ru-RU" sz="2100" b="1" dirty="0"/>
              <a:t> </a:t>
            </a:r>
            <a:r>
              <a:rPr lang="ru-RU" sz="2100" dirty="0"/>
              <a:t>(В этом случае потребитель может считать что высокая цена товара свидетельствует о его высоком качестве и увеличении спроса)</a:t>
            </a:r>
            <a:endParaRPr lang="ru-RU" sz="2100" b="1" dirty="0">
              <a:hlinkClick r:id="rId4" tooltip="Эффект Веблена"/>
            </a:endParaRPr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hlink"/>
                </a:solidFill>
                <a:hlinkClick r:id="rId4" tooltip="Эффект Веблена"/>
              </a:rPr>
              <a:t>Эффект </a:t>
            </a:r>
            <a:r>
              <a:rPr lang="ru-RU" sz="2100" b="1" dirty="0" err="1">
                <a:solidFill>
                  <a:schemeClr val="hlink"/>
                </a:solidFill>
                <a:hlinkClick r:id="rId4" tooltip="Эффект Веблена"/>
              </a:rPr>
              <a:t>Веблена</a:t>
            </a:r>
            <a:r>
              <a:rPr lang="ru-RU" sz="2100" b="1" dirty="0"/>
              <a:t> </a:t>
            </a:r>
            <a:r>
              <a:rPr lang="ru-RU" sz="2100" dirty="0"/>
              <a:t>(Связан с престижным спросом, ориентированном на приобретение товаром, свидетельствующих по мнению покупателю о его высоком статусе или принадлежности к "товарам-льготникам")</a:t>
            </a:r>
            <a:endParaRPr lang="ru-RU" sz="2100" b="1" dirty="0"/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hlink"/>
                </a:solidFill>
              </a:rPr>
              <a:t>Эффект ожидаемой динамики цен</a:t>
            </a:r>
            <a:r>
              <a:rPr lang="ru-RU" sz="2100" b="1" dirty="0"/>
              <a:t> </a:t>
            </a:r>
            <a:r>
              <a:rPr lang="ru-RU" sz="2100" dirty="0"/>
              <a:t>(Если цена товара снижается и потребители ожидают сохранение этой тенденции, то размер спроса в данный временной период может уменьшаться и наоборот)</a:t>
            </a:r>
            <a:endParaRPr lang="ru-RU" sz="2100" b="1" dirty="0"/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chemeClr val="hlink"/>
                </a:solidFill>
              </a:rPr>
              <a:t>Для редких и дорогостоящих товаров, являющихся средством вложения денег</a:t>
            </a:r>
            <a:r>
              <a:rPr lang="ru-RU" sz="2100" b="1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652463"/>
          </a:xfrm>
        </p:spPr>
        <p:txBody>
          <a:bodyPr>
            <a:normAutofit fontScale="90000"/>
          </a:bodyPr>
          <a:lstStyle/>
          <a:p>
            <a:r>
              <a:rPr lang="ru-RU" sz="4600" b="1"/>
              <a:t>Предложение</a:t>
            </a:r>
            <a:r>
              <a:rPr lang="ru-RU" sz="4600"/>
              <a:t> </a:t>
            </a:r>
            <a:r>
              <a:rPr lang="ru-RU" sz="4600" b="1"/>
              <a:t>товара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327275"/>
            <a:ext cx="9036050" cy="4530725"/>
          </a:xfrm>
        </p:spPr>
        <p:txBody>
          <a:bodyPr/>
          <a:lstStyle/>
          <a:p>
            <a:r>
              <a:rPr lang="ru-RU" sz="3200"/>
              <a:t>это количество данного товара, которое могут и намерены продать производители на рынке по данной цене.</a:t>
            </a:r>
          </a:p>
          <a:p>
            <a:r>
              <a:rPr lang="ru-RU" sz="3200"/>
              <a:t>возникнет только тогда, когда данный экономический субъект будет </a:t>
            </a:r>
            <a:r>
              <a:rPr lang="ru-RU" sz="3200" i="1">
                <a:solidFill>
                  <a:schemeClr val="tx2"/>
                </a:solidFill>
              </a:rPr>
              <a:t>готов произвести сделку по продаже</a:t>
            </a:r>
            <a:r>
              <a:rPr lang="ru-RU" sz="3200" i="1"/>
              <a:t> </a:t>
            </a:r>
            <a:r>
              <a:rPr lang="ru-RU" sz="3200"/>
              <a:t>данного доставленного на рынок товара.</a:t>
            </a:r>
            <a:r>
              <a:rPr lang="ru-RU"/>
              <a:t>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268413"/>
            <a:ext cx="7926387" cy="2008187"/>
          </a:xfrm>
        </p:spPr>
        <p:txBody>
          <a:bodyPr>
            <a:normAutofit fontScale="90000"/>
          </a:bodyPr>
          <a:lstStyle/>
          <a:p>
            <a:r>
              <a:rPr lang="ru-RU" sz="3600" b="1"/>
              <a:t>Низкая цена товара ограничивает его предложение, увеличение же цены, как правило, обусловливает возрастание его предложения.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4076700"/>
            <a:ext cx="8604250" cy="25209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/>
              <a:t>Положение производителей на рынке не является постоянным и одинаковым (масса предлагаемого товара, различные издержки производства, количество затраченного труда и т.д.). </a:t>
            </a:r>
          </a:p>
          <a:p>
            <a:pPr>
              <a:lnSpc>
                <a:spcPct val="90000"/>
              </a:lnSpc>
            </a:pPr>
            <a:r>
              <a:rPr lang="ru-RU"/>
              <a:t>Однако все они стремятся максимизировать свой доход, т.е. получить самую высокую цену.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/>
              <a:t>Предложение на рынке представляется </a:t>
            </a:r>
            <a:r>
              <a:rPr lang="en-US" sz="3200" b="1"/>
              <a:t/>
            </a:r>
            <a:br>
              <a:rPr lang="en-US" sz="3200" b="1"/>
            </a:br>
            <a:r>
              <a:rPr lang="ru-RU" sz="3200" b="1"/>
              <a:t>возрастающей кривой предложения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73238"/>
            <a:ext cx="8064500" cy="4751387"/>
          </a:xfrm>
        </p:spPr>
        <p:txBody>
          <a:bodyPr/>
          <a:lstStyle/>
          <a:p>
            <a:pPr fontAlgn="t">
              <a:buFont typeface="Wingdings" pitchFamily="2" charset="2"/>
              <a:buNone/>
            </a:pPr>
            <a:r>
              <a:rPr lang="ru-RU" sz="2600"/>
              <a:t>Показывающей отношение между ценой товара и количеством этого товара, которое отрасль готова продать на рынок в целом. </a:t>
            </a:r>
          </a:p>
          <a:p>
            <a:pPr fontAlgn="t">
              <a:buFont typeface="Wingdings" pitchFamily="2" charset="2"/>
              <a:buNone/>
            </a:pPr>
            <a:r>
              <a:rPr lang="ru-RU" sz="2600"/>
              <a:t>В общем виде </a:t>
            </a:r>
            <a:r>
              <a:rPr lang="ru-RU" b="1" i="1">
                <a:solidFill>
                  <a:srgbClr val="CC3300"/>
                </a:solidFill>
              </a:rPr>
              <a:t>Q</a:t>
            </a:r>
            <a:r>
              <a:rPr lang="en-US" b="1" i="1" baseline="-25000">
                <a:solidFill>
                  <a:srgbClr val="CC3300"/>
                </a:solidFill>
              </a:rPr>
              <a:t>S</a:t>
            </a:r>
            <a:r>
              <a:rPr lang="ru-RU" b="1" i="1">
                <a:solidFill>
                  <a:srgbClr val="CC3300"/>
                </a:solidFill>
              </a:rPr>
              <a:t>=</a:t>
            </a:r>
            <a:r>
              <a:rPr lang="en-US" b="1" i="1">
                <a:solidFill>
                  <a:srgbClr val="CC3300"/>
                </a:solidFill>
              </a:rPr>
              <a:t> c + d</a:t>
            </a:r>
            <a:r>
              <a:rPr lang="ru-RU" b="1" i="1">
                <a:solidFill>
                  <a:srgbClr val="CC3300"/>
                </a:solidFill>
              </a:rPr>
              <a:t>P</a:t>
            </a:r>
            <a:r>
              <a:rPr lang="ru-RU" sz="2600">
                <a:solidFill>
                  <a:srgbClr val="CC3300"/>
                </a:solidFill>
              </a:rPr>
              <a:t>, </a:t>
            </a:r>
          </a:p>
          <a:p>
            <a:pPr fontAlgn="t">
              <a:lnSpc>
                <a:spcPct val="60000"/>
              </a:lnSpc>
              <a:buFont typeface="Wingdings" pitchFamily="2" charset="2"/>
              <a:buNone/>
            </a:pPr>
            <a:r>
              <a:rPr lang="ru-RU" sz="2600">
                <a:solidFill>
                  <a:srgbClr val="CC3300"/>
                </a:solidFill>
              </a:rPr>
              <a:t>    </a:t>
            </a:r>
            <a:r>
              <a:rPr lang="ru-RU" sz="2000">
                <a:solidFill>
                  <a:srgbClr val="CC3300"/>
                </a:solidFill>
              </a:rPr>
              <a:t>где </a:t>
            </a:r>
            <a:r>
              <a:rPr lang="en-US" sz="2000" b="1" i="1">
                <a:solidFill>
                  <a:srgbClr val="CC3300"/>
                </a:solidFill>
              </a:rPr>
              <a:t>c</a:t>
            </a:r>
            <a:r>
              <a:rPr lang="ru-RU" sz="2000" b="1" i="1">
                <a:solidFill>
                  <a:srgbClr val="CC3300"/>
                </a:solidFill>
              </a:rPr>
              <a:t> </a:t>
            </a:r>
            <a:r>
              <a:rPr lang="ru-RU" sz="2000">
                <a:solidFill>
                  <a:srgbClr val="CC3300"/>
                </a:solidFill>
              </a:rPr>
              <a:t>- точка пресечения  с осью абсцисс</a:t>
            </a:r>
            <a:r>
              <a:rPr lang="ru-RU" sz="2000" b="1" i="1">
                <a:solidFill>
                  <a:srgbClr val="CC3300"/>
                </a:solidFill>
              </a:rPr>
              <a:t>,</a:t>
            </a:r>
            <a:r>
              <a:rPr lang="en-US" sz="2000" b="1" i="1">
                <a:solidFill>
                  <a:srgbClr val="CC3300"/>
                </a:solidFill>
              </a:rPr>
              <a:t> </a:t>
            </a:r>
            <a:endParaRPr lang="ru-RU" sz="2000" b="1" i="1">
              <a:solidFill>
                <a:srgbClr val="CC3300"/>
              </a:solidFill>
            </a:endParaRPr>
          </a:p>
          <a:p>
            <a:pPr fontAlgn="t">
              <a:lnSpc>
                <a:spcPct val="60000"/>
              </a:lnSpc>
              <a:buFont typeface="Wingdings" pitchFamily="2" charset="2"/>
              <a:buNone/>
            </a:pPr>
            <a:r>
              <a:rPr lang="ru-RU" sz="2000" b="1" i="1">
                <a:solidFill>
                  <a:srgbClr val="CC3300"/>
                </a:solidFill>
              </a:rPr>
              <a:t>     </a:t>
            </a:r>
            <a:r>
              <a:rPr lang="en-US" sz="2000" b="1" i="1">
                <a:solidFill>
                  <a:srgbClr val="CC3300"/>
                </a:solidFill>
              </a:rPr>
              <a:t>d</a:t>
            </a:r>
            <a:r>
              <a:rPr lang="ru-RU" sz="2000" b="1" i="1">
                <a:solidFill>
                  <a:srgbClr val="CC3300"/>
                </a:solidFill>
              </a:rPr>
              <a:t> – </a:t>
            </a:r>
            <a:r>
              <a:rPr lang="ru-RU" sz="2000">
                <a:solidFill>
                  <a:srgbClr val="CC3300"/>
                </a:solidFill>
              </a:rPr>
              <a:t>тангенс угла наклона кривой,</a:t>
            </a:r>
            <a:r>
              <a:rPr lang="ru-RU" sz="2000" b="1" i="1">
                <a:solidFill>
                  <a:srgbClr val="CC3300"/>
                </a:solidFill>
              </a:rPr>
              <a:t> </a:t>
            </a:r>
          </a:p>
          <a:p>
            <a:pPr fontAlgn="t">
              <a:lnSpc>
                <a:spcPct val="60000"/>
              </a:lnSpc>
              <a:buFont typeface="Wingdings" pitchFamily="2" charset="2"/>
              <a:buNone/>
            </a:pPr>
            <a:r>
              <a:rPr lang="ru-RU" sz="2000" b="1" i="1">
                <a:solidFill>
                  <a:srgbClr val="CC3300"/>
                </a:solidFill>
              </a:rPr>
              <a:t>     Q</a:t>
            </a:r>
            <a:r>
              <a:rPr lang="en-US" sz="2000" b="1" i="1" baseline="-25000">
                <a:solidFill>
                  <a:srgbClr val="CC3300"/>
                </a:solidFill>
              </a:rPr>
              <a:t>S</a:t>
            </a:r>
            <a:r>
              <a:rPr lang="ru-RU" sz="2000">
                <a:solidFill>
                  <a:srgbClr val="CC3300"/>
                </a:solidFill>
              </a:rPr>
              <a:t> - величина предложения (</a:t>
            </a:r>
            <a:r>
              <a:rPr lang="ru-RU" sz="2000" i="1">
                <a:solidFill>
                  <a:srgbClr val="CC3300"/>
                </a:solidFill>
              </a:rPr>
              <a:t>supply</a:t>
            </a:r>
            <a:r>
              <a:rPr lang="ru-RU" sz="2000">
                <a:solidFill>
                  <a:srgbClr val="CC3300"/>
                </a:solidFill>
              </a:rPr>
              <a:t>), </a:t>
            </a:r>
            <a:r>
              <a:rPr lang="ru-RU" sz="2000" b="1" i="1">
                <a:solidFill>
                  <a:srgbClr val="CC3300"/>
                </a:solidFill>
              </a:rPr>
              <a:t>Р</a:t>
            </a:r>
            <a:r>
              <a:rPr lang="ru-RU" sz="2000">
                <a:solidFill>
                  <a:srgbClr val="CC3300"/>
                </a:solidFill>
              </a:rPr>
              <a:t> - цена</a:t>
            </a:r>
            <a:endParaRPr lang="ru-RU" sz="2600">
              <a:solidFill>
                <a:srgbClr val="CC3300"/>
              </a:solidFill>
            </a:endParaRPr>
          </a:p>
          <a:p>
            <a:pPr fontAlgn="t">
              <a:buFont typeface="Wingdings" pitchFamily="2" charset="2"/>
              <a:buNone/>
            </a:pPr>
            <a:r>
              <a:rPr lang="ru-RU" sz="2600"/>
              <a:t>Предложение можно представить в виде</a:t>
            </a:r>
            <a:r>
              <a:rPr lang="en-US" sz="2600"/>
              <a:t> </a:t>
            </a:r>
            <a:r>
              <a:rPr lang="ru-RU" sz="2600"/>
              <a:t>таблицы</a:t>
            </a:r>
            <a:r>
              <a:rPr lang="en-US" sz="2600"/>
              <a:t> </a:t>
            </a:r>
            <a:r>
              <a:rPr lang="ru-RU" sz="2600"/>
              <a:t> или графика</a:t>
            </a:r>
          </a:p>
        </p:txBody>
      </p:sp>
      <p:graphicFrame>
        <p:nvGraphicFramePr>
          <p:cNvPr id="36893" name="Group 29"/>
          <p:cNvGraphicFramePr>
            <a:graphicFrameLocks noGrp="1"/>
          </p:cNvGraphicFramePr>
          <p:nvPr>
            <p:ph sz="half" idx="2"/>
          </p:nvPr>
        </p:nvGraphicFramePr>
        <p:xfrm>
          <a:off x="3276600" y="5013325"/>
          <a:ext cx="3754438" cy="975360"/>
        </p:xfrm>
        <a:graphic>
          <a:graphicData uri="http://schemas.openxmlformats.org/drawingml/2006/table">
            <a:tbl>
              <a:tblPr/>
              <a:tblGrid>
                <a:gridCol w="938213"/>
                <a:gridCol w="939800"/>
                <a:gridCol w="938212"/>
                <a:gridCol w="938213"/>
              </a:tblGrid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>
            <a:normAutofit fontScale="90000"/>
          </a:bodyPr>
          <a:lstStyle/>
          <a:p>
            <a:r>
              <a:rPr lang="ru-RU" sz="2800">
                <a:latin typeface="Arial" charset="0"/>
              </a:rPr>
              <a:t>Условия, влияющие на выбор продавца, можно сгруппировать в следующие основные </a:t>
            </a:r>
            <a:r>
              <a:rPr lang="ru-RU" sz="2800" b="1">
                <a:latin typeface="Arial" charset="0"/>
              </a:rPr>
              <a:t>факторы </a:t>
            </a:r>
            <a:r>
              <a:rPr lang="ru-RU" sz="2800">
                <a:latin typeface="Arial" charset="0"/>
              </a:rPr>
              <a:t>(детерминанты предложения):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964612" cy="44640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80000"/>
              </a:lnSpc>
            </a:pPr>
            <a:r>
              <a:rPr lang="ru-RU" sz="2100"/>
              <a:t> </a:t>
            </a:r>
            <a:r>
              <a:rPr lang="ru-RU" sz="2200"/>
              <a:t>цена данного товара </a:t>
            </a:r>
            <a:r>
              <a:rPr lang="ru-RU" sz="2200" i="1"/>
              <a:t>(Р);</a:t>
            </a:r>
            <a:endParaRPr lang="ru-RU" sz="2200"/>
          </a:p>
          <a:p>
            <a:pPr>
              <a:lnSpc>
                <a:spcPct val="80000"/>
              </a:lnSpc>
            </a:pPr>
            <a:r>
              <a:rPr lang="ru-RU" sz="2200"/>
              <a:t> цены товаров-субститутов</a:t>
            </a:r>
          </a:p>
          <a:p>
            <a:pPr>
              <a:lnSpc>
                <a:spcPct val="80000"/>
              </a:lnSpc>
            </a:pPr>
            <a:r>
              <a:rPr lang="ru-RU" sz="2200"/>
              <a:t> цены комплементарных благ</a:t>
            </a:r>
          </a:p>
          <a:p>
            <a:pPr>
              <a:lnSpc>
                <a:spcPct val="80000"/>
              </a:lnSpc>
            </a:pPr>
            <a:r>
              <a:rPr lang="ru-RU" sz="2200"/>
              <a:t> издержки производства (Q, охватывающие как технологии производства, определяющие необходимые количества используемых ресурсов, так и цены этих ресурсов;</a:t>
            </a:r>
          </a:p>
          <a:p>
            <a:pPr>
              <a:lnSpc>
                <a:spcPct val="80000"/>
              </a:lnSpc>
            </a:pPr>
            <a:r>
              <a:rPr lang="ru-RU" sz="2200"/>
              <a:t> налоги и субсидии (Т);</a:t>
            </a:r>
          </a:p>
          <a:p>
            <a:pPr>
              <a:lnSpc>
                <a:spcPct val="80000"/>
              </a:lnSpc>
            </a:pPr>
            <a:r>
              <a:rPr lang="ru-RU" sz="2200"/>
              <a:t> объективные, внешние (прежде всего природные) условия производства (</a:t>
            </a:r>
            <a:r>
              <a:rPr lang="en-US" sz="2200"/>
              <a:t>N</a:t>
            </a:r>
            <a:r>
              <a:rPr lang="ru-RU" sz="2200"/>
              <a:t>*);</a:t>
            </a:r>
          </a:p>
          <a:p>
            <a:pPr>
              <a:lnSpc>
                <a:spcPct val="80000"/>
              </a:lnSpc>
            </a:pPr>
            <a:r>
              <a:rPr lang="ru-RU" sz="2200"/>
              <a:t> ожидания производителей </a:t>
            </a:r>
            <a:r>
              <a:rPr lang="ru-RU" sz="2200" i="1"/>
              <a:t>(Е).</a:t>
            </a:r>
            <a:endParaRPr lang="ru-RU" sz="22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200"/>
              <a:t>    Построенная с учетом этих воздействий </a:t>
            </a:r>
            <a:r>
              <a:rPr lang="ru-RU" sz="2200" b="1"/>
              <a:t>функция предложения </a:t>
            </a:r>
            <a:r>
              <a:rPr lang="ru-RU" sz="2200"/>
              <a:t>будет характеризовать зависимость объема предложения от данных факторов:</a:t>
            </a:r>
          </a:p>
        </p:txBody>
      </p:sp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1979613" y="5734050"/>
            <a:ext cx="56165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Кривая предложения</a:t>
            </a:r>
          </a:p>
        </p:txBody>
      </p:sp>
      <p:pic>
        <p:nvPicPr>
          <p:cNvPr id="39940" name="Picture 4" descr="ris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20000" contrast="22000"/>
            <a:grayscl/>
          </a:blip>
          <a:srcRect/>
          <a:stretch>
            <a:fillRect/>
          </a:stretch>
        </p:blipFill>
        <p:spPr>
          <a:xfrm>
            <a:off x="1116013" y="1052513"/>
            <a:ext cx="5618162" cy="4895850"/>
          </a:xfrm>
          <a:noFill/>
          <a:ln/>
        </p:spPr>
      </p:pic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052513"/>
            <a:ext cx="615156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351838" cy="1081088"/>
          </a:xfrm>
        </p:spPr>
        <p:txBody>
          <a:bodyPr>
            <a:normAutofit fontScale="90000"/>
          </a:bodyPr>
          <a:lstStyle/>
          <a:p>
            <a:r>
              <a:rPr lang="ru-RU" sz="3400" b="1"/>
              <a:t>Кроме цены, на предложение оказывают влияние </a:t>
            </a:r>
            <a:r>
              <a:rPr lang="ru-RU" sz="3400" b="1">
                <a:solidFill>
                  <a:srgbClr val="CC3300"/>
                </a:solidFill>
              </a:rPr>
              <a:t>неценовые</a:t>
            </a:r>
            <a:r>
              <a:rPr lang="ru-RU" sz="3400" b="1"/>
              <a:t> факторы: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4824412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2"/>
              </a:buClr>
              <a:buSzTx/>
              <a:buFont typeface="Wingdings" pitchFamily="2" charset="2"/>
              <a:buChar char="Ä"/>
            </a:pPr>
            <a:r>
              <a:rPr lang="ru-RU" sz="2600"/>
              <a:t>цены факторов производства;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itchFamily="2" charset="2"/>
              <a:buChar char="Ä"/>
            </a:pPr>
            <a:r>
              <a:rPr lang="ru-RU" sz="2600"/>
              <a:t>технология;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itchFamily="2" charset="2"/>
              <a:buChar char="Ä"/>
            </a:pPr>
            <a:r>
              <a:rPr lang="ru-RU" sz="2600"/>
              <a:t>количество производителей-продавцов;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itchFamily="2" charset="2"/>
              <a:buChar char="Ä"/>
            </a:pPr>
            <a:r>
              <a:rPr lang="ru-RU" sz="2600"/>
              <a:t>ценовые и дефицитные ожидания агентов рыночной экономики;</a:t>
            </a:r>
          </a:p>
          <a:p>
            <a:pPr>
              <a:lnSpc>
                <a:spcPct val="70000"/>
              </a:lnSpc>
              <a:buClr>
                <a:schemeClr val="tx2"/>
              </a:buClr>
              <a:buSzTx/>
              <a:buFont typeface="Wingdings" pitchFamily="2" charset="2"/>
              <a:buChar char="Ä"/>
            </a:pPr>
            <a:r>
              <a:rPr lang="ru-RU" sz="2600"/>
              <a:t>Изменение государственной налоговой политики.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/>
              <a:t>Если перечисленные факторы изменяются, то кривая предложения перемещается: рост предлагаемого количества товара по различным ценам вызывает ее перемещение вправо и вниз, его сокращение - вызывает перемещение этой кривой влево и вверх.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/>
              <a:t>Если условия постоянны, то изменение цены означает движение вдоль кривой предложения.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atin typeface="Franklin Gothic Book" pitchFamily="34" charset="0"/>
              </a:rPr>
              <a:t>Изменение предложения</a:t>
            </a:r>
          </a:p>
        </p:txBody>
      </p:sp>
      <p:pic>
        <p:nvPicPr>
          <p:cNvPr id="88068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68513" y="1600200"/>
            <a:ext cx="5005387" cy="4530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CC3300"/>
                </a:solidFill>
              </a:rPr>
              <a:t>Эластичность спроса по цене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89138"/>
            <a:ext cx="8459787" cy="46878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Эластичность спроса определяется как отношение между процентной величиной изменений запрашиваемого количества товара и величиной колебаний цен.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где - </a:t>
            </a:r>
            <a:r>
              <a:rPr lang="en-US"/>
              <a:t>      </a:t>
            </a:r>
            <a:r>
              <a:rPr lang="ru-RU"/>
              <a:t>эластичность спроса по цене; </a:t>
            </a:r>
            <a:endParaRPr lang="en-US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l-GR">
                <a:cs typeface="Arial" charset="0"/>
              </a:rPr>
              <a:t>Δ</a:t>
            </a:r>
            <a:r>
              <a:rPr lang="en-US">
                <a:cs typeface="Arial" charset="0"/>
              </a:rPr>
              <a:t>Q - </a:t>
            </a:r>
            <a:r>
              <a:rPr lang="ru-RU"/>
              <a:t>изменение объема спроса, %; </a:t>
            </a:r>
            <a:endParaRPr lang="en-US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l-GR" i="1">
                <a:cs typeface="Arial" charset="0"/>
              </a:rPr>
              <a:t>Δ</a:t>
            </a:r>
            <a:r>
              <a:rPr lang="en-US" i="1"/>
              <a:t>P</a:t>
            </a:r>
            <a:r>
              <a:rPr lang="en-US"/>
              <a:t> - </a:t>
            </a:r>
            <a:r>
              <a:rPr lang="ru-RU"/>
              <a:t>изменение цены, %.</a:t>
            </a:r>
          </a:p>
        </p:txBody>
      </p:sp>
      <p:pic>
        <p:nvPicPr>
          <p:cNvPr id="29700" name="Picture 4" descr="for1"/>
          <p:cNvPicPr>
            <a:picLocks noChangeAspect="1" noChangeArrowheads="1"/>
          </p:cNvPicPr>
          <p:nvPr/>
        </p:nvPicPr>
        <p:blipFill>
          <a:blip r:embed="rId2" cstate="print">
            <a:lum bright="18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276600" y="3789363"/>
            <a:ext cx="23034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sim1"/>
          <p:cNvPicPr>
            <a:picLocks noChangeAspect="1" noChangeArrowheads="1"/>
          </p:cNvPicPr>
          <p:nvPr/>
        </p:nvPicPr>
        <p:blipFill>
          <a:blip r:embed="rId3" cstate="print">
            <a:lum bright="20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1692275" y="4652963"/>
            <a:ext cx="576263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260350"/>
            <a:ext cx="8748712" cy="660400"/>
          </a:xfrm>
          <a:ln/>
        </p:spPr>
        <p:txBody>
          <a:bodyPr>
            <a:normAutofit fontScale="90000"/>
          </a:bodyPr>
          <a:lstStyle/>
          <a:p>
            <a:r>
              <a:rPr lang="ru-RU" sz="3800" b="1"/>
              <a:t>Точечная и дуговая эластичность</a:t>
            </a:r>
          </a:p>
        </p:txBody>
      </p:sp>
      <p:sp>
        <p:nvSpPr>
          <p:cNvPr id="99331" name="Содержимое 2"/>
          <p:cNvSpPr>
            <a:spLocks noGrp="1"/>
          </p:cNvSpPr>
          <p:nvPr>
            <p:ph idx="4294967295"/>
          </p:nvPr>
        </p:nvSpPr>
        <p:spPr>
          <a:xfrm>
            <a:off x="287338" y="944563"/>
            <a:ext cx="8856662" cy="5329237"/>
          </a:xfrm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600" b="1">
                <a:solidFill>
                  <a:schemeClr val="tx2"/>
                </a:solidFill>
              </a:rPr>
              <a:t>Точечная эластичность</a:t>
            </a:r>
            <a:r>
              <a:rPr lang="ru-RU" sz="2600"/>
              <a:t> - эластичность, измеренная в одной точке </a:t>
            </a:r>
            <a:r>
              <a:rPr lang="ru-RU" sz="2600">
                <a:solidFill>
                  <a:srgbClr val="CC3300"/>
                </a:solidFill>
                <a:hlinkClick r:id="rId2" action="ppaction://hlinkfile" tooltip="Кривая спроса"/>
              </a:rPr>
              <a:t>кривой спроса</a:t>
            </a:r>
            <a:r>
              <a:rPr lang="ru-RU" sz="2600"/>
              <a:t> или предложения;</a:t>
            </a:r>
            <a:r>
              <a:rPr lang="en-US" sz="2600"/>
              <a:t> </a:t>
            </a:r>
            <a:r>
              <a:rPr lang="ru-RU" sz="2600"/>
              <a:t>точечная эластичность может быть определена, если провести касательную кривой спроса. Значение точечной эластичности обратно пропорционально тангенсу угла наклона касательной.</a:t>
            </a:r>
            <a:endParaRPr lang="en-US" sz="26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600"/>
          </a:p>
          <a:p>
            <a:pPr>
              <a:lnSpc>
                <a:spcPct val="90000"/>
              </a:lnSpc>
            </a:pPr>
            <a:r>
              <a:rPr lang="ru-RU" sz="2600" b="1">
                <a:solidFill>
                  <a:schemeClr val="tx2"/>
                </a:solidFill>
              </a:rPr>
              <a:t>Дуговая эластичность</a:t>
            </a:r>
            <a:r>
              <a:rPr lang="ru-RU" sz="2600"/>
              <a:t> - это показатель средней реакции спроса на изменение цены выраженной кривой спроса на некотором отрезке D</a:t>
            </a:r>
            <a:r>
              <a:rPr lang="ru-RU" sz="2600" baseline="-25000"/>
              <a:t>1</a:t>
            </a:r>
            <a:r>
              <a:rPr lang="ru-RU" sz="2600"/>
              <a:t>D</a:t>
            </a:r>
            <a:r>
              <a:rPr lang="ru-RU" sz="2600" baseline="-25000"/>
              <a:t>2</a:t>
            </a:r>
            <a:r>
              <a:rPr lang="ru-RU" sz="260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6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/>
              <a:t>На эластичность влияют сроки хранения и особенности производства.</a:t>
            </a:r>
          </a:p>
          <a:p>
            <a:endParaRPr lang="ru-RU" sz="1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456487" cy="811212"/>
          </a:xfrm>
        </p:spPr>
        <p:txBody>
          <a:bodyPr/>
          <a:lstStyle/>
          <a:p>
            <a:r>
              <a:rPr lang="ru-RU" b="1">
                <a:solidFill>
                  <a:srgbClr val="CC3300"/>
                </a:solidFill>
              </a:rPr>
              <a:t>Эластичность спроса по цене</a:t>
            </a:r>
            <a:r>
              <a:rPr lang="ru-RU"/>
              <a:t>.</a:t>
            </a:r>
          </a:p>
        </p:txBody>
      </p:sp>
      <p:pic>
        <p:nvPicPr>
          <p:cNvPr id="30724" name="Picture 4" descr="ris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20000" contrast="-22000"/>
            <a:grayscl/>
          </a:blip>
          <a:srcRect/>
          <a:stretch>
            <a:fillRect/>
          </a:stretch>
        </p:blipFill>
        <p:spPr>
          <a:xfrm>
            <a:off x="684213" y="981075"/>
            <a:ext cx="7775575" cy="49688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53425" cy="100806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3800" b="1"/>
              <a:t>Взаимосвязь ценовой эластичности и объёма продаж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820150" cy="5229225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b="1">
                <a:solidFill>
                  <a:srgbClr val="CC3300"/>
                </a:solidFill>
              </a:rPr>
              <a:t>Ценовая неэластичность</a:t>
            </a:r>
            <a:r>
              <a:rPr lang="ru-RU"/>
              <a:t> товара означает, что изменение цен не вызывает значительных изменений в объеме продаж.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/>
              <a:t>    Эффект изменения цен на неэластичном рынке проявляется в двух формах: при снижении цены теряется часть прибыли; при увеличении цены резко вырастает объем продаж и прибыли.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800" b="1"/>
              <a:t>Взаимосвязь ценовой эластичности и объёма продаж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600" b="1">
                <a:solidFill>
                  <a:srgbClr val="CC3300"/>
                </a:solidFill>
              </a:rPr>
              <a:t>Ценовая эластичность</a:t>
            </a:r>
            <a:r>
              <a:rPr lang="ru-RU" sz="2600"/>
              <a:t> товара означает, что небольшие изменения цены вызывают значительные изменения продаж. Объем прибыли может увеличиваться при уменьшении цен и уменьшаться при их увеличении. </a:t>
            </a:r>
          </a:p>
          <a:p>
            <a:pPr>
              <a:buFont typeface="Wingdings" pitchFamily="2" charset="2"/>
              <a:buNone/>
            </a:pPr>
            <a:r>
              <a:rPr lang="ru-RU" sz="2600"/>
              <a:t>    Главная особенность эластичного рынка заключается в наличии высокой ценовой конкуренции, когда незначительные изменения цен вызывают существенные изменения объемов продаж. </a:t>
            </a:r>
          </a:p>
          <a:p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ru-RU" sz="4000" b="1"/>
              <a:t>Факторы, влияющие на ценовую эластичность спроса.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964612" cy="4852987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ru-RU" sz="1600" b="1"/>
          </a:p>
          <a:p>
            <a:pPr>
              <a:lnSpc>
                <a:spcPct val="80000"/>
              </a:lnSpc>
            </a:pPr>
            <a:r>
              <a:rPr lang="ru-RU" sz="2600"/>
              <a:t>Наличие товаров заменителей. </a:t>
            </a:r>
          </a:p>
          <a:p>
            <a:pPr>
              <a:lnSpc>
                <a:spcPct val="80000"/>
              </a:lnSpc>
            </a:pPr>
            <a:endParaRPr lang="ru-RU" sz="2600"/>
          </a:p>
          <a:p>
            <a:pPr>
              <a:lnSpc>
                <a:spcPct val="80000"/>
              </a:lnSpc>
            </a:pPr>
            <a:r>
              <a:rPr lang="ru-RU" sz="2600"/>
              <a:t>Степень необходимости данного товара для потребителей. </a:t>
            </a:r>
          </a:p>
          <a:p>
            <a:pPr>
              <a:lnSpc>
                <a:spcPct val="80000"/>
              </a:lnSpc>
            </a:pPr>
            <a:endParaRPr lang="ru-RU" sz="2600"/>
          </a:p>
          <a:p>
            <a:pPr>
              <a:lnSpc>
                <a:spcPct val="80000"/>
              </a:lnSpc>
            </a:pPr>
            <a:r>
              <a:rPr lang="ru-RU" sz="2600"/>
              <a:t>Степень эластичности спроса на товар зависит и от того, какую долю в бюджете потребителя составляют расходы, связанные с покупкой этого товара.</a:t>
            </a:r>
          </a:p>
          <a:p>
            <a:pPr>
              <a:lnSpc>
                <a:spcPct val="80000"/>
              </a:lnSpc>
            </a:pPr>
            <a:endParaRPr lang="ru-RU" sz="2600"/>
          </a:p>
          <a:p>
            <a:pPr>
              <a:lnSpc>
                <a:spcPct val="80000"/>
              </a:lnSpc>
            </a:pPr>
            <a:r>
              <a:rPr lang="ru-RU" sz="2600"/>
              <a:t>Фактор времени также оказывает влияние на эластичность спроса.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600" b="1">
                <a:solidFill>
                  <a:srgbClr val="CC3300"/>
                </a:solidFill>
              </a:rPr>
              <a:t>Эластичность по доходу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497887" cy="5111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В современной экономической науке используется также показатель эластичности спроса относительно дохода.</a:t>
            </a:r>
            <a:endParaRPr lang="en-US"/>
          </a:p>
          <a:p>
            <a:pPr algn="ctr">
              <a:buFont typeface="Wingdings" pitchFamily="2" charset="2"/>
              <a:buNone/>
            </a:pPr>
            <a:r>
              <a:rPr lang="en-US" b="1" i="1">
                <a:solidFill>
                  <a:srgbClr val="CC3300"/>
                </a:solidFill>
              </a:rPr>
              <a:t>E</a:t>
            </a:r>
            <a:r>
              <a:rPr lang="en-US" b="1" i="1" baseline="-25000">
                <a:solidFill>
                  <a:srgbClr val="CC3300"/>
                </a:solidFill>
              </a:rPr>
              <a:t>Y</a:t>
            </a:r>
            <a:r>
              <a:rPr lang="en-US" b="1" i="1" baseline="30000">
                <a:solidFill>
                  <a:srgbClr val="CC3300"/>
                </a:solidFill>
              </a:rPr>
              <a:t>D</a:t>
            </a:r>
            <a:r>
              <a:rPr lang="en-US" b="1" i="1">
                <a:solidFill>
                  <a:srgbClr val="CC3300"/>
                </a:solidFill>
              </a:rPr>
              <a:t> =</a:t>
            </a:r>
            <a:r>
              <a:rPr lang="en-US" i="1">
                <a:solidFill>
                  <a:srgbClr val="CC3300"/>
                </a:solidFill>
              </a:rPr>
              <a:t> </a:t>
            </a:r>
            <a:r>
              <a:rPr lang="en-US" b="1" i="1">
                <a:solidFill>
                  <a:srgbClr val="CC3300"/>
                </a:solidFill>
              </a:rPr>
              <a:t>(</a:t>
            </a:r>
            <a:r>
              <a:rPr lang="el-GR" b="1" i="1">
                <a:solidFill>
                  <a:srgbClr val="CC3300"/>
                </a:solidFill>
                <a:cs typeface="Arial" charset="0"/>
              </a:rPr>
              <a:t>Δ</a:t>
            </a:r>
            <a:r>
              <a:rPr lang="en-US" b="1" i="1">
                <a:solidFill>
                  <a:srgbClr val="CC3300"/>
                </a:solidFill>
                <a:cs typeface="Arial" charset="0"/>
              </a:rPr>
              <a:t>Q/</a:t>
            </a:r>
            <a:r>
              <a:rPr lang="el-GR" b="1" i="1">
                <a:solidFill>
                  <a:srgbClr val="CC3300"/>
                </a:solidFill>
                <a:cs typeface="Arial" charset="0"/>
              </a:rPr>
              <a:t>Δ</a:t>
            </a:r>
            <a:r>
              <a:rPr lang="en-US" b="1" i="1">
                <a:solidFill>
                  <a:srgbClr val="CC3300"/>
                </a:solidFill>
              </a:rPr>
              <a:t>Y)*(Q/Y)*100%</a:t>
            </a:r>
            <a:endParaRPr lang="ru-RU" b="1" i="1">
              <a:solidFill>
                <a:srgbClr val="CC33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/>
              <a:t>     </a:t>
            </a:r>
            <a:r>
              <a:rPr lang="ru-RU"/>
              <a:t>где - </a:t>
            </a:r>
            <a:r>
              <a:rPr lang="el-GR" b="1" i="1">
                <a:cs typeface="Arial" charset="0"/>
              </a:rPr>
              <a:t>Δ</a:t>
            </a:r>
            <a:r>
              <a:rPr lang="en-US" b="1" i="1">
                <a:cs typeface="Arial" charset="0"/>
              </a:rPr>
              <a:t>Q</a:t>
            </a:r>
            <a:r>
              <a:rPr lang="en-US">
                <a:cs typeface="Arial" charset="0"/>
              </a:rPr>
              <a:t> </a:t>
            </a:r>
            <a:r>
              <a:rPr lang="ru-RU"/>
              <a:t>изменение объема спроса;   </a:t>
            </a:r>
            <a:endParaRPr lang="en-US"/>
          </a:p>
          <a:p>
            <a:pPr algn="ctr">
              <a:buFont typeface="Wingdings" pitchFamily="2" charset="2"/>
              <a:buNone/>
            </a:pPr>
            <a:r>
              <a:rPr lang="ru-RU" b="1" i="1"/>
              <a:t>Q</a:t>
            </a:r>
            <a:r>
              <a:rPr lang="ru-RU"/>
              <a:t> - объем спроса; </a:t>
            </a:r>
            <a:endParaRPr lang="en-US"/>
          </a:p>
          <a:p>
            <a:pPr algn="ctr">
              <a:buFont typeface="Wingdings" pitchFamily="2" charset="2"/>
              <a:buNone/>
            </a:pPr>
            <a:r>
              <a:rPr lang="el-GR" b="1" i="1">
                <a:cs typeface="Arial" charset="0"/>
              </a:rPr>
              <a:t>Δ</a:t>
            </a:r>
            <a:r>
              <a:rPr lang="en-US" b="1" i="1"/>
              <a:t>Y</a:t>
            </a:r>
            <a:r>
              <a:rPr lang="ru-RU"/>
              <a:t>- изменение величины дохода; </a:t>
            </a:r>
            <a:endParaRPr lang="en-US"/>
          </a:p>
          <a:p>
            <a:pPr algn="ctr">
              <a:buFont typeface="Wingdings" pitchFamily="2" charset="2"/>
              <a:buNone/>
            </a:pPr>
            <a:r>
              <a:rPr lang="en-US" b="1" i="1"/>
              <a:t>Y</a:t>
            </a:r>
            <a:r>
              <a:rPr lang="ru-RU"/>
              <a:t> - величина дохода.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820150" cy="765175"/>
          </a:xfrm>
        </p:spPr>
        <p:txBody>
          <a:bodyPr/>
          <a:lstStyle/>
          <a:p>
            <a:r>
              <a:rPr lang="ru-RU" sz="4000" b="1">
                <a:solidFill>
                  <a:srgbClr val="CC3300"/>
                </a:solidFill>
              </a:rPr>
              <a:t>Эластичность по доходу: тип товаров</a:t>
            </a:r>
          </a:p>
        </p:txBody>
      </p:sp>
      <p:sp>
        <p:nvSpPr>
          <p:cNvPr id="100355" name="Содержимое 2"/>
          <p:cNvSpPr>
            <a:spLocks noGrp="1"/>
          </p:cNvSpPr>
          <p:nvPr>
            <p:ph idx="4294967295"/>
          </p:nvPr>
        </p:nvSpPr>
        <p:spPr>
          <a:xfrm>
            <a:off x="395288" y="1557338"/>
            <a:ext cx="8496300" cy="4967287"/>
          </a:xfrm>
          <a:ln/>
        </p:spPr>
        <p:txBody>
          <a:bodyPr/>
          <a:lstStyle/>
          <a:p>
            <a:r>
              <a:rPr lang="ru-RU" b="1" i="1">
                <a:solidFill>
                  <a:schemeClr val="hlink"/>
                </a:solidFill>
              </a:rPr>
              <a:t>Нормальные товары:</a:t>
            </a:r>
            <a:r>
              <a:rPr lang="ru-RU"/>
              <a:t> спрос на товар растет по мере роста дохода (E&gt;0).</a:t>
            </a:r>
          </a:p>
          <a:p>
            <a:r>
              <a:rPr lang="ru-RU" b="1" i="1">
                <a:solidFill>
                  <a:schemeClr val="hlink"/>
                </a:solidFill>
              </a:rPr>
              <a:t>Товары первой необходимости:</a:t>
            </a:r>
            <a:r>
              <a:rPr lang="ru-RU" b="1" i="1">
                <a:solidFill>
                  <a:srgbClr val="0F2BEC"/>
                </a:solidFill>
              </a:rPr>
              <a:t> </a:t>
            </a:r>
            <a:r>
              <a:rPr lang="ru-RU"/>
              <a:t>спрос на товар растет медленнее дохода (0&lt;E&lt;1). </a:t>
            </a:r>
          </a:p>
          <a:p>
            <a:r>
              <a:rPr lang="ru-RU" b="1">
                <a:solidFill>
                  <a:schemeClr val="hlink"/>
                </a:solidFill>
              </a:rPr>
              <a:t>Предметы роскоши</a:t>
            </a:r>
            <a:r>
              <a:rPr lang="ru-RU"/>
              <a:t>: спрос на товар растёт быстрее дохода ( E&gt;1). </a:t>
            </a:r>
          </a:p>
          <a:p>
            <a:r>
              <a:rPr lang="ru-RU"/>
              <a:t>Увеличение дохода приводит к уменьшению спроса на товар (E&lt;0). Характерно для </a:t>
            </a:r>
            <a:r>
              <a:rPr lang="ru-RU" b="1" i="1">
                <a:solidFill>
                  <a:schemeClr val="hlink"/>
                </a:solidFill>
              </a:rPr>
              <a:t>низкокачественных</a:t>
            </a:r>
            <a:r>
              <a:rPr lang="ru-RU">
                <a:solidFill>
                  <a:schemeClr val="hlink"/>
                </a:solidFill>
              </a:rPr>
              <a:t> </a:t>
            </a:r>
            <a:r>
              <a:rPr lang="ru-RU" b="1" i="1">
                <a:solidFill>
                  <a:schemeClr val="hlink"/>
                </a:solidFill>
              </a:rPr>
              <a:t>товаров.</a:t>
            </a:r>
            <a:endParaRPr lang="ru-RU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15888"/>
            <a:ext cx="7385050" cy="692150"/>
          </a:xfrm>
        </p:spPr>
        <p:txBody>
          <a:bodyPr/>
          <a:lstStyle/>
          <a:p>
            <a:r>
              <a:rPr lang="ru-RU" sz="3800" b="1">
                <a:solidFill>
                  <a:srgbClr val="CC3300"/>
                </a:solidFill>
              </a:rPr>
              <a:t>Перекрестная эластичность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525621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Перекрестная эластичность спроса показывает тенденцию покупателей к перемещению своего спроса от одного товара к другому в том случае, если цена на первый из них сильно меняется.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/>
          </a:p>
          <a:p>
            <a:pPr algn="ctr">
              <a:lnSpc>
                <a:spcPct val="90000"/>
              </a:lnSpc>
              <a:spcAft>
                <a:spcPct val="20000"/>
              </a:spcAft>
              <a:buFont typeface="Wingdings" pitchFamily="2" charset="2"/>
              <a:buNone/>
            </a:pPr>
            <a:r>
              <a:rPr lang="en-US" sz="2400"/>
              <a:t>   </a:t>
            </a:r>
            <a:r>
              <a:rPr lang="ru-RU" sz="2400"/>
              <a:t> </a:t>
            </a:r>
            <a:r>
              <a:rPr lang="en-US" sz="2400" b="1" i="1">
                <a:solidFill>
                  <a:srgbClr val="CC3300"/>
                </a:solidFill>
              </a:rPr>
              <a:t>E</a:t>
            </a:r>
            <a:r>
              <a:rPr lang="en-US" sz="2400" b="1" i="1" baseline="30000">
                <a:solidFill>
                  <a:srgbClr val="CC3300"/>
                </a:solidFill>
              </a:rPr>
              <a:t>D</a:t>
            </a:r>
            <a:r>
              <a:rPr lang="en-US" sz="2400" b="1" i="1" baseline="-25000">
                <a:solidFill>
                  <a:srgbClr val="CC3300"/>
                </a:solidFill>
              </a:rPr>
              <a:t>AB </a:t>
            </a:r>
            <a:r>
              <a:rPr lang="en-US" sz="2400" b="1" i="1">
                <a:solidFill>
                  <a:srgbClr val="CC3300"/>
                </a:solidFill>
              </a:rPr>
              <a:t>= (</a:t>
            </a:r>
            <a:r>
              <a:rPr lang="el-GR" sz="2400" b="1" i="1">
                <a:solidFill>
                  <a:srgbClr val="CC3300"/>
                </a:solidFill>
                <a:cs typeface="Arial" charset="0"/>
              </a:rPr>
              <a:t>Δ</a:t>
            </a:r>
            <a:r>
              <a:rPr lang="en-US" sz="2400" b="1" i="1">
                <a:solidFill>
                  <a:srgbClr val="CC3300"/>
                </a:solidFill>
                <a:cs typeface="Arial" charset="0"/>
              </a:rPr>
              <a:t>Q</a:t>
            </a:r>
            <a:r>
              <a:rPr lang="en-US" sz="2400" b="1" i="1" baseline="-25000">
                <a:solidFill>
                  <a:srgbClr val="CC3300"/>
                </a:solidFill>
                <a:cs typeface="Arial" charset="0"/>
              </a:rPr>
              <a:t>B</a:t>
            </a:r>
            <a:r>
              <a:rPr lang="en-US" sz="2400" b="1" i="1">
                <a:solidFill>
                  <a:srgbClr val="CC3300"/>
                </a:solidFill>
                <a:cs typeface="Arial" charset="0"/>
              </a:rPr>
              <a:t>/</a:t>
            </a:r>
            <a:r>
              <a:rPr lang="el-GR" sz="2400" b="1" i="1">
                <a:solidFill>
                  <a:srgbClr val="CC3300"/>
                </a:solidFill>
                <a:cs typeface="Arial" charset="0"/>
              </a:rPr>
              <a:t>Δ</a:t>
            </a:r>
            <a:r>
              <a:rPr lang="en-US" sz="2400" b="1" i="1">
                <a:solidFill>
                  <a:srgbClr val="CC3300"/>
                </a:solidFill>
                <a:cs typeface="Arial" charset="0"/>
              </a:rPr>
              <a:t>P</a:t>
            </a:r>
            <a:r>
              <a:rPr lang="en-US" sz="2400" b="1" i="1" baseline="-25000">
                <a:solidFill>
                  <a:srgbClr val="CC3300"/>
                </a:solidFill>
                <a:cs typeface="Arial" charset="0"/>
              </a:rPr>
              <a:t>A</a:t>
            </a:r>
            <a:r>
              <a:rPr lang="en-US" sz="2400" b="1" i="1">
                <a:solidFill>
                  <a:srgbClr val="CC3300"/>
                </a:solidFill>
              </a:rPr>
              <a:t>)*(P</a:t>
            </a:r>
            <a:r>
              <a:rPr lang="en-US" sz="2400" b="1" i="1" baseline="-25000">
                <a:solidFill>
                  <a:srgbClr val="CC3300"/>
                </a:solidFill>
              </a:rPr>
              <a:t>A</a:t>
            </a:r>
            <a:r>
              <a:rPr lang="en-US" sz="2400" b="1" i="1">
                <a:solidFill>
                  <a:srgbClr val="CC3300"/>
                </a:solidFill>
              </a:rPr>
              <a:t>/Q</a:t>
            </a:r>
            <a:r>
              <a:rPr lang="en-US" sz="2400" b="1" i="1" baseline="-25000">
                <a:solidFill>
                  <a:srgbClr val="CC3300"/>
                </a:solidFill>
              </a:rPr>
              <a:t>B</a:t>
            </a:r>
            <a:r>
              <a:rPr lang="en-US" sz="2400" b="1" i="1">
                <a:solidFill>
                  <a:srgbClr val="CC3300"/>
                </a:solidFill>
              </a:rPr>
              <a:t>)*100%</a:t>
            </a:r>
            <a:endParaRPr lang="ru-RU" sz="2400" b="1" i="1">
              <a:solidFill>
                <a:srgbClr val="CC3300"/>
              </a:solidFill>
            </a:endParaRPr>
          </a:p>
          <a:p>
            <a:pPr algn="ctr">
              <a:lnSpc>
                <a:spcPct val="90000"/>
              </a:lnSpc>
              <a:spcAft>
                <a:spcPct val="20000"/>
              </a:spcAft>
              <a:buFont typeface="Wingdings" pitchFamily="2" charset="2"/>
              <a:buNone/>
            </a:pPr>
            <a:r>
              <a:rPr lang="ru-RU" sz="2400"/>
              <a:t>Если , </a:t>
            </a:r>
            <a:r>
              <a:rPr lang="en-US" sz="2400" b="1" i="1"/>
              <a:t>E</a:t>
            </a:r>
            <a:r>
              <a:rPr lang="en-US" sz="2400" b="1" i="1" baseline="30000"/>
              <a:t>D</a:t>
            </a:r>
            <a:r>
              <a:rPr lang="en-US" sz="2400" b="1" i="1" baseline="-25000"/>
              <a:t>AB </a:t>
            </a:r>
            <a:r>
              <a:rPr lang="en-US" sz="2400" b="1" i="1">
                <a:cs typeface="Arial" charset="0"/>
              </a:rPr>
              <a:t>&gt; 0</a:t>
            </a:r>
            <a:r>
              <a:rPr lang="ru-RU" sz="2400"/>
              <a:t> то блага взаимозаменяемые, </a:t>
            </a:r>
          </a:p>
          <a:p>
            <a:pPr algn="ctr">
              <a:lnSpc>
                <a:spcPct val="90000"/>
              </a:lnSpc>
              <a:spcAft>
                <a:spcPct val="20000"/>
              </a:spcAft>
              <a:buFont typeface="Wingdings" pitchFamily="2" charset="2"/>
              <a:buNone/>
            </a:pPr>
            <a:r>
              <a:rPr lang="ru-RU" sz="2400"/>
              <a:t>если </a:t>
            </a:r>
            <a:r>
              <a:rPr lang="en-US" sz="2400" b="1" i="1"/>
              <a:t>E</a:t>
            </a:r>
            <a:r>
              <a:rPr lang="en-US" sz="2400" b="1" i="1" baseline="30000"/>
              <a:t>D</a:t>
            </a:r>
            <a:r>
              <a:rPr lang="en-US" sz="2400" b="1" i="1" baseline="-25000"/>
              <a:t>AB</a:t>
            </a:r>
            <a:r>
              <a:rPr lang="ru-RU" sz="2400" b="1" i="1"/>
              <a:t> </a:t>
            </a:r>
            <a:r>
              <a:rPr lang="en-US" sz="2400" b="1" i="1">
                <a:cs typeface="Arial" charset="0"/>
              </a:rPr>
              <a:t>&lt; 0</a:t>
            </a:r>
            <a:r>
              <a:rPr lang="ru-RU" sz="2400" b="1" i="1">
                <a:cs typeface="Arial" charset="0"/>
              </a:rPr>
              <a:t> </a:t>
            </a:r>
            <a:r>
              <a:rPr lang="ru-RU" sz="2400"/>
              <a:t>–  блага взаимодополняемые,</a:t>
            </a:r>
          </a:p>
          <a:p>
            <a:pPr algn="ctr">
              <a:lnSpc>
                <a:spcPct val="90000"/>
              </a:lnSpc>
              <a:spcAft>
                <a:spcPct val="20000"/>
              </a:spcAft>
              <a:buFont typeface="Wingdings" pitchFamily="2" charset="2"/>
              <a:buNone/>
            </a:pPr>
            <a:r>
              <a:rPr lang="ru-RU" sz="2400"/>
              <a:t>если </a:t>
            </a:r>
            <a:r>
              <a:rPr lang="en-US" sz="2400" b="1" i="1"/>
              <a:t>E</a:t>
            </a:r>
            <a:r>
              <a:rPr lang="en-US" sz="2400" b="1" i="1" baseline="30000"/>
              <a:t>D</a:t>
            </a:r>
            <a:r>
              <a:rPr lang="en-US" sz="2400" b="1" i="1" baseline="-25000"/>
              <a:t>AB</a:t>
            </a:r>
            <a:r>
              <a:rPr lang="ru-RU" sz="2400" b="1" i="1"/>
              <a:t>= 0, </a:t>
            </a:r>
            <a:r>
              <a:rPr lang="ru-RU" sz="2400"/>
              <a:t>то блага называются индифферентными</a:t>
            </a:r>
          </a:p>
          <a:p>
            <a:pPr>
              <a:lnSpc>
                <a:spcPct val="90000"/>
              </a:lnSpc>
              <a:spcAft>
                <a:spcPct val="20000"/>
              </a:spcAft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ru-RU" sz="2400"/>
              <a:t>Чем больше эластичность спроса на благо, тем выше степень заменяемости благ. 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ru-RU" sz="2400"/>
              <a:t>Чем меньше эластичность, тем больше взаимодополняемость.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/>
              <a:t>Эластичность предложения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1200"/>
            <a:ext cx="8424862" cy="4114800"/>
          </a:xfrm>
        </p:spPr>
        <p:txBody>
          <a:bodyPr/>
          <a:lstStyle/>
          <a:p>
            <a:r>
              <a:rPr lang="ru-RU" b="1"/>
              <a:t>Степень реакции предложения на колебания цен измеряется эластичностью предложения, которая представляет собою отношение изменения предложения в процентах к процентной величине колебания цен</a:t>
            </a:r>
            <a:r>
              <a:rPr lang="ru-RU"/>
              <a:t>.</a:t>
            </a:r>
          </a:p>
        </p:txBody>
      </p:sp>
      <p:pic>
        <p:nvPicPr>
          <p:cNvPr id="41988" name="Picture 4" descr="for4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  <a:grayscl/>
          </a:blip>
          <a:srcRect/>
          <a:stretch>
            <a:fillRect/>
          </a:stretch>
        </p:blipFill>
        <p:spPr bwMode="auto">
          <a:xfrm>
            <a:off x="2916238" y="4941888"/>
            <a:ext cx="28082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Эластичность предложения</a:t>
            </a:r>
          </a:p>
        </p:txBody>
      </p:sp>
      <p:pic>
        <p:nvPicPr>
          <p:cNvPr id="43012" name="Picture 4" descr="ris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20000" contrast="20000"/>
            <a:grayscl/>
          </a:blip>
          <a:srcRect/>
          <a:stretch>
            <a:fillRect/>
          </a:stretch>
        </p:blipFill>
        <p:spPr>
          <a:xfrm>
            <a:off x="539750" y="1052513"/>
            <a:ext cx="7488238" cy="47529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604250" cy="882650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sz="3800" b="1"/>
              <a:t>Факторы, определяющие эластичность предложения по цене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91513" cy="4525963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Индивидуальные затраты производителя.</a:t>
            </a:r>
          </a:p>
          <a:p>
            <a:pPr>
              <a:lnSpc>
                <a:spcPct val="80000"/>
              </a:lnSpc>
            </a:pPr>
            <a:r>
              <a:rPr lang="ru-RU" sz="2800"/>
              <a:t>Технологии.</a:t>
            </a:r>
          </a:p>
          <a:p>
            <a:pPr>
              <a:lnSpc>
                <a:spcPct val="80000"/>
              </a:lnSpc>
            </a:pPr>
            <a:r>
              <a:rPr lang="ru-RU" sz="2800"/>
              <a:t>Степень загрузки производственных мощностей.</a:t>
            </a:r>
          </a:p>
          <a:p>
            <a:pPr>
              <a:lnSpc>
                <a:spcPct val="80000"/>
              </a:lnSpc>
            </a:pPr>
            <a:r>
              <a:rPr lang="ru-RU" sz="2800"/>
              <a:t>Скорость перелива капитала из одной отрасли в другую.</a:t>
            </a:r>
          </a:p>
          <a:p>
            <a:pPr>
              <a:lnSpc>
                <a:spcPct val="80000"/>
              </a:lnSpc>
            </a:pPr>
            <a:r>
              <a:rPr lang="ru-RU" sz="2800"/>
              <a:t>Время приспособления предложения к новому уровню цен. Чем больше времени имеет производитель, тем эластичнее будет предложение данного товара.</a:t>
            </a:r>
            <a:endParaRPr lang="en-US" sz="2800"/>
          </a:p>
          <a:p>
            <a:pPr>
              <a:lnSpc>
                <a:spcPct val="80000"/>
              </a:lnSpc>
            </a:pPr>
            <a:r>
              <a:rPr lang="ru-RU" sz="2800"/>
              <a:t>Способность товара к длительному хранению.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/>
              <a:t>Равновесие на рынке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условиях рыночной экономики конкурентные силы способствуют синхронизации цен спроса и цен предложения, что приводит к выравниванию объемов спроса и предложения. Эти цены представляет собой величину, которая является обязательной для всех продавцов и покупателей.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395288" y="260350"/>
            <a:ext cx="8424862" cy="581025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800">
                <a:solidFill>
                  <a:schemeClr val="tx2"/>
                </a:solidFill>
              </a:rPr>
              <a:t>В теории рынка различают </a:t>
            </a:r>
            <a:r>
              <a:rPr lang="ru-RU" sz="2800" b="1" i="1">
                <a:solidFill>
                  <a:schemeClr val="tx2"/>
                </a:solidFill>
              </a:rPr>
              <a:t>три типа</a:t>
            </a:r>
            <a:r>
              <a:rPr lang="ru-RU" sz="2800" i="1">
                <a:solidFill>
                  <a:schemeClr val="tx2"/>
                </a:solidFill>
              </a:rPr>
              <a:t> равновесия</a:t>
            </a:r>
            <a:r>
              <a:rPr lang="ru-RU" sz="2800">
                <a:solidFill>
                  <a:schemeClr val="tx2"/>
                </a:solidFill>
              </a:rPr>
              <a:t> в зависимости от наличия времени у производителей: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sz="2800">
              <a:solidFill>
                <a:schemeClr val="tx2"/>
              </a:solidFill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1) «мгновенное равновесие», когда предложение не успевает отреагировать на изменение спроса;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2) «краткосрочное равновесие», когда фирмы начинают производить больше продукции благодаря приросту переменных факторов производства;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3) «длительное равновесие», когда фирмы могут ввести в действие новые производственные мощности.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507413" cy="1228725"/>
          </a:xfrm>
        </p:spPr>
        <p:txBody>
          <a:bodyPr>
            <a:normAutofit fontScale="90000"/>
          </a:bodyPr>
          <a:lstStyle/>
          <a:p>
            <a:r>
              <a:rPr lang="ru-RU" sz="2800">
                <a:latin typeface="Arial" charset="0"/>
              </a:rPr>
              <a:t>Пересечение кривых спроса и предложения. </a:t>
            </a:r>
            <a:r>
              <a:rPr lang="en-US" sz="2800">
                <a:latin typeface="Arial" charset="0"/>
              </a:rPr>
              <a:t/>
            </a:r>
            <a:br>
              <a:rPr lang="en-US" sz="2800">
                <a:latin typeface="Arial" charset="0"/>
              </a:rPr>
            </a:br>
            <a:r>
              <a:rPr lang="en-US" sz="2800" b="1">
                <a:latin typeface="Arial" charset="0"/>
              </a:rPr>
              <a:t>Pe</a:t>
            </a:r>
            <a:r>
              <a:rPr lang="ru-RU" sz="2800" b="1">
                <a:latin typeface="Arial" charset="0"/>
              </a:rPr>
              <a:t> , </a:t>
            </a:r>
            <a:r>
              <a:rPr lang="en-US" sz="2800" b="1">
                <a:latin typeface="Arial" charset="0"/>
              </a:rPr>
              <a:t>Qe</a:t>
            </a:r>
            <a:r>
              <a:rPr lang="ru-RU" sz="2800" b="1">
                <a:latin typeface="Arial" charset="0"/>
              </a:rPr>
              <a:t> </a:t>
            </a:r>
            <a:r>
              <a:rPr lang="ru-RU" sz="2800">
                <a:latin typeface="Arial" charset="0"/>
              </a:rPr>
              <a:t>– равновесная цена и равновесное количество товара (</a:t>
            </a:r>
            <a:r>
              <a:rPr lang="en-US" sz="2800">
                <a:latin typeface="Arial" charset="0"/>
              </a:rPr>
              <a:t>equilibrium</a:t>
            </a:r>
            <a:r>
              <a:rPr lang="ru-RU" sz="2800">
                <a:latin typeface="Arial" charset="0"/>
              </a:rPr>
              <a:t> – равновесие)</a:t>
            </a:r>
            <a:br>
              <a:rPr lang="ru-RU" sz="2800">
                <a:latin typeface="Arial" charset="0"/>
              </a:rPr>
            </a:br>
            <a:endParaRPr lang="ru-RU" sz="2800">
              <a:latin typeface="Arial" charset="0"/>
            </a:endParaRPr>
          </a:p>
        </p:txBody>
      </p:sp>
      <p:sp>
        <p:nvSpPr>
          <p:cNvPr id="45076" name="Rectangle 2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2" name="Группа 36"/>
          <p:cNvGrpSpPr>
            <a:grpSpLocks/>
          </p:cNvGrpSpPr>
          <p:nvPr/>
        </p:nvGrpSpPr>
        <p:grpSpPr bwMode="auto">
          <a:xfrm>
            <a:off x="1116013" y="1773238"/>
            <a:ext cx="6553200" cy="4824412"/>
            <a:chOff x="1583668" y="1268760"/>
            <a:chExt cx="6228692" cy="4320480"/>
          </a:xfrm>
        </p:grpSpPr>
        <p:sp>
          <p:nvSpPr>
            <p:cNvPr id="45078" name="AutoShape 31"/>
            <p:cNvSpPr>
              <a:spLocks noChangeAspect="1" noChangeArrowheads="1" noTextEdit="1"/>
            </p:cNvSpPr>
            <p:nvPr/>
          </p:nvSpPr>
          <p:spPr bwMode="auto">
            <a:xfrm>
              <a:off x="1583668" y="1448780"/>
              <a:ext cx="6228692" cy="3717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9" name="Line 30"/>
            <p:cNvSpPr>
              <a:spLocks noChangeShapeType="1"/>
            </p:cNvSpPr>
            <p:nvPr/>
          </p:nvSpPr>
          <p:spPr bwMode="auto">
            <a:xfrm flipH="1" flipV="1">
              <a:off x="2699792" y="1484784"/>
              <a:ext cx="35979" cy="331236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80" name="Line 29"/>
            <p:cNvSpPr>
              <a:spLocks noChangeShapeType="1"/>
            </p:cNvSpPr>
            <p:nvPr/>
          </p:nvSpPr>
          <p:spPr bwMode="auto">
            <a:xfrm flipV="1">
              <a:off x="2735796" y="4797152"/>
              <a:ext cx="437611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81" name="Arc 28"/>
            <p:cNvSpPr>
              <a:spLocks/>
            </p:cNvSpPr>
            <p:nvPr/>
          </p:nvSpPr>
          <p:spPr bwMode="auto">
            <a:xfrm flipV="1">
              <a:off x="3239852" y="1556792"/>
              <a:ext cx="3132348" cy="2518788"/>
            </a:xfrm>
            <a:custGeom>
              <a:avLst/>
              <a:gdLst>
                <a:gd name="T0" fmla="*/ 0 w 21600"/>
                <a:gd name="T1" fmla="*/ 0 h 21600"/>
                <a:gd name="T2" fmla="*/ 3132348 w 21600"/>
                <a:gd name="T3" fmla="*/ 2518788 h 21600"/>
                <a:gd name="T4" fmla="*/ 0 w 21600"/>
                <a:gd name="T5" fmla="*/ 251878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12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82" name="Arc 27"/>
            <p:cNvSpPr>
              <a:spLocks/>
            </p:cNvSpPr>
            <p:nvPr/>
          </p:nvSpPr>
          <p:spPr bwMode="auto">
            <a:xfrm rot="10215508">
              <a:off x="3613895" y="1316621"/>
              <a:ext cx="2946656" cy="2970038"/>
            </a:xfrm>
            <a:custGeom>
              <a:avLst/>
              <a:gdLst>
                <a:gd name="T0" fmla="*/ 0 w 21600"/>
                <a:gd name="T1" fmla="*/ 0 h 21600"/>
                <a:gd name="T2" fmla="*/ 2946656 w 21600"/>
                <a:gd name="T3" fmla="*/ 2970038 h 21600"/>
                <a:gd name="T4" fmla="*/ 0 w 21600"/>
                <a:gd name="T5" fmla="*/ 297003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12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83" name="Text Box 26"/>
            <p:cNvSpPr txBox="1">
              <a:spLocks noChangeArrowheads="1"/>
            </p:cNvSpPr>
            <p:nvPr/>
          </p:nvSpPr>
          <p:spPr bwMode="auto">
            <a:xfrm>
              <a:off x="6516216" y="1592796"/>
              <a:ext cx="576414" cy="5121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4000" b="1">
                  <a:cs typeface="Times New Roman" pitchFamily="18" charset="0"/>
                </a:rPr>
                <a:t>S</a:t>
              </a:r>
              <a:r>
                <a:rPr lang="en-US" sz="1200">
                  <a:cs typeface="Times New Roman" pitchFamily="18" charset="0"/>
                </a:rPr>
                <a:t>																						s</a:t>
              </a:r>
              <a:endParaRPr lang="en-US"/>
            </a:p>
          </p:txBody>
        </p:sp>
        <p:sp>
          <p:nvSpPr>
            <p:cNvPr id="45084" name="Text Box 25"/>
            <p:cNvSpPr txBox="1">
              <a:spLocks noChangeArrowheads="1"/>
            </p:cNvSpPr>
            <p:nvPr/>
          </p:nvSpPr>
          <p:spPr bwMode="auto">
            <a:xfrm>
              <a:off x="6696236" y="3573016"/>
              <a:ext cx="431798" cy="5170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4000" b="1">
                  <a:cs typeface="Times New Roman" pitchFamily="18" charset="0"/>
                </a:rPr>
                <a:t>D</a:t>
              </a:r>
              <a:endParaRPr lang="en-US" sz="4000" b="1"/>
            </a:p>
          </p:txBody>
        </p:sp>
        <p:sp>
          <p:nvSpPr>
            <p:cNvPr id="45085" name="Text Box 24"/>
            <p:cNvSpPr txBox="1">
              <a:spLocks noChangeArrowheads="1"/>
            </p:cNvSpPr>
            <p:nvPr/>
          </p:nvSpPr>
          <p:spPr bwMode="auto">
            <a:xfrm>
              <a:off x="6984268" y="4869160"/>
              <a:ext cx="576064" cy="7200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4000" b="1">
                  <a:cs typeface="Times New Roman" pitchFamily="18" charset="0"/>
                </a:rPr>
                <a:t>Q</a:t>
              </a:r>
              <a:endParaRPr lang="en-US" sz="4000" b="1"/>
            </a:p>
          </p:txBody>
        </p:sp>
        <p:sp>
          <p:nvSpPr>
            <p:cNvPr id="45086" name="Text Box 23"/>
            <p:cNvSpPr txBox="1">
              <a:spLocks noChangeArrowheads="1"/>
            </p:cNvSpPr>
            <p:nvPr/>
          </p:nvSpPr>
          <p:spPr bwMode="auto">
            <a:xfrm>
              <a:off x="2159732" y="4689140"/>
              <a:ext cx="432048" cy="4917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4000" b="1">
                  <a:cs typeface="Times New Roman" pitchFamily="18" charset="0"/>
                </a:rPr>
                <a:t>0</a:t>
              </a:r>
              <a:endParaRPr lang="en-US" sz="4000" b="1"/>
            </a:p>
          </p:txBody>
        </p:sp>
        <p:sp>
          <p:nvSpPr>
            <p:cNvPr id="45087" name="Text Box 21"/>
            <p:cNvSpPr txBox="1">
              <a:spLocks noChangeArrowheads="1"/>
            </p:cNvSpPr>
            <p:nvPr/>
          </p:nvSpPr>
          <p:spPr bwMode="auto">
            <a:xfrm>
              <a:off x="4572000" y="4905164"/>
              <a:ext cx="1188132" cy="66073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4000" b="1">
                  <a:cs typeface="Times New Roman" pitchFamily="18" charset="0"/>
                </a:rPr>
                <a:t>Q</a:t>
              </a:r>
              <a:r>
                <a:rPr lang="en-US" sz="3600" b="1">
                  <a:cs typeface="Times New Roman" pitchFamily="18" charset="0"/>
                </a:rPr>
                <a:t>e</a:t>
              </a:r>
              <a:endParaRPr lang="en-US" sz="3600" b="1"/>
            </a:p>
          </p:txBody>
        </p:sp>
        <p:sp>
          <p:nvSpPr>
            <p:cNvPr id="45088" name="Text Box 20"/>
            <p:cNvSpPr txBox="1">
              <a:spLocks noChangeArrowheads="1"/>
            </p:cNvSpPr>
            <p:nvPr/>
          </p:nvSpPr>
          <p:spPr bwMode="auto">
            <a:xfrm>
              <a:off x="1727684" y="3176972"/>
              <a:ext cx="864096" cy="9778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>
                  <a:cs typeface="Times New Roman" pitchFamily="18" charset="0"/>
                </a:rPr>
                <a:t>             </a:t>
              </a:r>
              <a:r>
                <a:rPr lang="en-US" sz="4000" b="1">
                  <a:cs typeface="Times New Roman" pitchFamily="18" charset="0"/>
                </a:rPr>
                <a:t>P</a:t>
              </a:r>
              <a:r>
                <a:rPr lang="en-US" sz="3600" b="1">
                  <a:cs typeface="Times New Roman" pitchFamily="18" charset="0"/>
                </a:rPr>
                <a:t>e</a:t>
              </a:r>
              <a:endParaRPr lang="en-US" sz="3600" b="1"/>
            </a:p>
          </p:txBody>
        </p:sp>
        <p:sp>
          <p:nvSpPr>
            <p:cNvPr id="45089" name="Line 19"/>
            <p:cNvSpPr>
              <a:spLocks noChangeShapeType="1"/>
            </p:cNvSpPr>
            <p:nvPr/>
          </p:nvSpPr>
          <p:spPr bwMode="auto">
            <a:xfrm>
              <a:off x="2735796" y="3681028"/>
              <a:ext cx="2133087" cy="1236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90" name="Line 18"/>
            <p:cNvSpPr>
              <a:spLocks noChangeShapeType="1"/>
            </p:cNvSpPr>
            <p:nvPr/>
          </p:nvSpPr>
          <p:spPr bwMode="auto">
            <a:xfrm flipH="1">
              <a:off x="4896035" y="3717032"/>
              <a:ext cx="1" cy="108012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91" name="Text Box 20"/>
            <p:cNvSpPr txBox="1">
              <a:spLocks noChangeArrowheads="1"/>
            </p:cNvSpPr>
            <p:nvPr/>
          </p:nvSpPr>
          <p:spPr bwMode="auto">
            <a:xfrm>
              <a:off x="1871700" y="1268760"/>
              <a:ext cx="612068" cy="9778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>
                  <a:cs typeface="Times New Roman" pitchFamily="18" charset="0"/>
                </a:rPr>
                <a:t>             </a:t>
              </a:r>
              <a:r>
                <a:rPr lang="en-US" sz="4000" b="1">
                  <a:cs typeface="Times New Roman" pitchFamily="18" charset="0"/>
                </a:rPr>
                <a:t>P</a:t>
              </a:r>
              <a:endParaRPr lang="en-US" sz="36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549275"/>
            <a:ext cx="8605838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3" name="TextBox 4"/>
          <p:cNvSpPr txBox="1">
            <a:spLocks noChangeArrowheads="1"/>
          </p:cNvSpPr>
          <p:nvPr/>
        </p:nvSpPr>
        <p:spPr bwMode="auto">
          <a:xfrm>
            <a:off x="250825" y="3716338"/>
            <a:ext cx="43561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а) Объем предложения  превышает  объем  спроса  при  любой  неотрицательной цене (бесплатное благо - атмосферный воздух). Равновесие существует при нулевой цене (P=0), если при этой цене объем предложения превышает объем спроса.</a:t>
            </a:r>
          </a:p>
        </p:txBody>
      </p:sp>
      <p:sp>
        <p:nvSpPr>
          <p:cNvPr id="92164" name="TextBox 5"/>
          <p:cNvSpPr txBox="1">
            <a:spLocks noChangeArrowheads="1"/>
          </p:cNvSpPr>
          <p:nvPr/>
        </p:nvSpPr>
        <p:spPr bwMode="auto">
          <a:xfrm>
            <a:off x="4751388" y="3897313"/>
            <a:ext cx="42132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б) Цена спроса меньше цены предложения. Равновесие существует при нулевом равновесном объеме (Q=0), если цена предложения при этом объеме больше  цены спроса  (мусорный бак из  золота).</a:t>
            </a:r>
          </a:p>
        </p:txBody>
      </p:sp>
      <p:sp>
        <p:nvSpPr>
          <p:cNvPr id="92165" name="TextBox 6"/>
          <p:cNvSpPr txBox="1">
            <a:spLocks noChangeArrowheads="1"/>
          </p:cNvSpPr>
          <p:nvPr/>
        </p:nvSpPr>
        <p:spPr bwMode="auto">
          <a:xfrm>
            <a:off x="576263" y="115888"/>
            <a:ext cx="838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chemeClr val="tx2"/>
                </a:solidFill>
              </a:rPr>
              <a:t>Специальные случаи равновесия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115888"/>
            <a:ext cx="8280400" cy="706437"/>
          </a:xfrm>
          <a:ln/>
        </p:spPr>
        <p:txBody>
          <a:bodyPr>
            <a:normAutofit fontScale="90000"/>
          </a:bodyPr>
          <a:lstStyle/>
          <a:p>
            <a:r>
              <a:rPr lang="ru-RU" b="1"/>
              <a:t>Неединственность равновесия</a:t>
            </a:r>
          </a:p>
        </p:txBody>
      </p:sp>
      <p:pic>
        <p:nvPicPr>
          <p:cNvPr id="931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908050"/>
            <a:ext cx="352742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8" name="TextBox 4"/>
          <p:cNvSpPr txBox="1">
            <a:spLocks noChangeArrowheads="1"/>
          </p:cNvSpPr>
          <p:nvPr/>
        </p:nvSpPr>
        <p:spPr bwMode="auto">
          <a:xfrm>
            <a:off x="0" y="4365625"/>
            <a:ext cx="4356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а) Линии спроса и предложения имеют </a:t>
            </a:r>
            <a:endParaRPr lang="en-US"/>
          </a:p>
          <a:p>
            <a:r>
              <a:rPr lang="ru-RU"/>
              <a:t>две общие точки. Рынок труда.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96075" y="1268413"/>
            <a:ext cx="431800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31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908050"/>
            <a:ext cx="410527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1" name="TextBox 4"/>
          <p:cNvSpPr txBox="1">
            <a:spLocks noChangeArrowheads="1"/>
          </p:cNvSpPr>
          <p:nvPr/>
        </p:nvSpPr>
        <p:spPr bwMode="auto">
          <a:xfrm>
            <a:off x="4427538" y="4149725"/>
            <a:ext cx="4716462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б) Линии спроса и предложения совпадают на отрезке NM.  Здесь изменение цены недостаточно чувствительно, чтобы вызвать у потребителей изменение объема спроса, а у производителей  -  изменение объема предложения.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1825</Words>
  <Application>Microsoft Office PowerPoint</Application>
  <PresentationFormat>Экран (4:3)</PresentationFormat>
  <Paragraphs>190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Office Theme</vt:lpstr>
      <vt:lpstr>Тема 2</vt:lpstr>
      <vt:lpstr>План </vt:lpstr>
      <vt:lpstr>Спрос — один из фундаментальных критериев рыночной экономики.  Спрос  характеризует потребности людей.</vt:lpstr>
      <vt:lpstr>Спрос</vt:lpstr>
      <vt:lpstr>Функция спроса</vt:lpstr>
      <vt:lpstr>Главные факторы (детерминанты спроса), действующие на выбор покупателя: </vt:lpstr>
      <vt:lpstr>Кривая спроса</vt:lpstr>
      <vt:lpstr>Между рыночной ценой и количеством реализованного товара существует обратная связь.</vt:lpstr>
      <vt:lpstr>Спрос - величина переменная.</vt:lpstr>
      <vt:lpstr>Эффект дохода - это увеличение потребления нормального блага в результате падения его цены, за счет увеличения реального дохода, вызванного снижением цены</vt:lpstr>
      <vt:lpstr>Изменение спроса.</vt:lpstr>
      <vt:lpstr>Изменение спроса</vt:lpstr>
      <vt:lpstr>Закон спроса не действует в следующих случаях:</vt:lpstr>
      <vt:lpstr>Предложение товара</vt:lpstr>
      <vt:lpstr>Низкая цена товара ограничивает его предложение, увеличение же цены, как правило, обусловливает возрастание его предложения.</vt:lpstr>
      <vt:lpstr>Предложение на рынке представляется  возрастающей кривой предложения</vt:lpstr>
      <vt:lpstr>Условия, влияющие на выбор продавца, можно сгруппировать в следующие основные факторы (детерминанты предложения):</vt:lpstr>
      <vt:lpstr>Кривая предложения</vt:lpstr>
      <vt:lpstr>Кроме цены, на предложение оказывают влияние неценовые факторы:</vt:lpstr>
      <vt:lpstr>Изменение предложения</vt:lpstr>
      <vt:lpstr>Эластичность спроса по цене</vt:lpstr>
      <vt:lpstr>Точечная и дуговая эластичность</vt:lpstr>
      <vt:lpstr>Эластичность спроса по цене.</vt:lpstr>
      <vt:lpstr>Взаимосвязь ценовой эластичности и объёма продаж</vt:lpstr>
      <vt:lpstr>Взаимосвязь ценовой эластичности и объёма продаж</vt:lpstr>
      <vt:lpstr>Факторы, влияющие на ценовую эластичность спроса.</vt:lpstr>
      <vt:lpstr>Эластичность по доходу</vt:lpstr>
      <vt:lpstr>Эластичность по доходу: тип товаров</vt:lpstr>
      <vt:lpstr>Перекрестная эластичность</vt:lpstr>
      <vt:lpstr>Эластичность предложения</vt:lpstr>
      <vt:lpstr>Эластичность предложения</vt:lpstr>
      <vt:lpstr>Факторы, определяющие эластичность предложения по цене</vt:lpstr>
      <vt:lpstr>Равновесие на рынке</vt:lpstr>
      <vt:lpstr>Слайд 34</vt:lpstr>
      <vt:lpstr>Пересечение кривых спроса и предложения.  Pe , Qe – равновесная цена и равновесное количество товара (equilibrium – равновесие) </vt:lpstr>
      <vt:lpstr>Слайд 36</vt:lpstr>
      <vt:lpstr>Неединственность равновесия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</dc:title>
  <dc:creator>Алия Кабдулшарипова</dc:creator>
  <cp:lastModifiedBy>s-64</cp:lastModifiedBy>
  <cp:revision>3</cp:revision>
  <dcterms:created xsi:type="dcterms:W3CDTF">2019-01-31T15:35:07Z</dcterms:created>
  <dcterms:modified xsi:type="dcterms:W3CDTF">2019-02-02T18:36:55Z</dcterms:modified>
</cp:coreProperties>
</file>